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4"/>
  </p:notesMasterIdLst>
  <p:sldIdLst>
    <p:sldId id="257" r:id="rId2"/>
    <p:sldId id="258" r:id="rId3"/>
    <p:sldId id="271" r:id="rId4"/>
    <p:sldId id="262" r:id="rId5"/>
    <p:sldId id="275" r:id="rId6"/>
    <p:sldId id="290" r:id="rId7"/>
    <p:sldId id="291" r:id="rId8"/>
    <p:sldId id="292" r:id="rId9"/>
    <p:sldId id="293" r:id="rId10"/>
    <p:sldId id="280" r:id="rId11"/>
    <p:sldId id="287" r:id="rId12"/>
    <p:sldId id="282" r:id="rId13"/>
    <p:sldId id="286" r:id="rId14"/>
    <p:sldId id="288" r:id="rId15"/>
    <p:sldId id="289" r:id="rId16"/>
    <p:sldId id="277" r:id="rId17"/>
    <p:sldId id="338" r:id="rId18"/>
    <p:sldId id="339" r:id="rId19"/>
    <p:sldId id="283" r:id="rId20"/>
    <p:sldId id="285" r:id="rId21"/>
    <p:sldId id="276" r:id="rId22"/>
    <p:sldId id="340" r:id="rId23"/>
    <p:sldId id="315" r:id="rId24"/>
    <p:sldId id="319" r:id="rId25"/>
    <p:sldId id="321" r:id="rId26"/>
    <p:sldId id="323" r:id="rId27"/>
    <p:sldId id="327" r:id="rId28"/>
    <p:sldId id="328" r:id="rId29"/>
    <p:sldId id="329" r:id="rId30"/>
    <p:sldId id="330" r:id="rId31"/>
    <p:sldId id="331" r:id="rId32"/>
    <p:sldId id="333" r:id="rId33"/>
    <p:sldId id="342" r:id="rId34"/>
    <p:sldId id="334" r:id="rId35"/>
    <p:sldId id="341" r:id="rId36"/>
    <p:sldId id="335" r:id="rId37"/>
    <p:sldId id="344" r:id="rId38"/>
    <p:sldId id="336" r:id="rId39"/>
    <p:sldId id="345" r:id="rId40"/>
    <p:sldId id="337" r:id="rId41"/>
    <p:sldId id="343" r:id="rId42"/>
    <p:sldId id="27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E63D5-997A-4646-A377-4702673A728D}"/>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4" autoAdjust="0"/>
  </p:normalViewPr>
  <p:slideViewPr>
    <p:cSldViewPr snapToGrid="0">
      <p:cViewPr varScale="1">
        <p:scale>
          <a:sx n="88" d="100"/>
          <a:sy n="88" d="100"/>
        </p:scale>
        <p:origin x="494" y="6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7/3/2020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p:cNvSpPr txBox="1"/>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5" name="Text Placeholder 4"/>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p:cNvSpPr>
            <a:spLocks noGrp="1"/>
          </p:cNvSpPr>
          <p:nvPr>
            <p:ph type="title"/>
          </p:nvPr>
        </p:nvSpPr>
        <p:spPr/>
        <p:txBody>
          <a:bodyPr/>
          <a:lstStyle>
            <a:lvl1pPr>
              <a:defRPr>
                <a:solidFill>
                  <a:schemeClr val="bg1"/>
                </a:solidFill>
              </a:defRPr>
            </a:lvl1pPr>
          </a:lstStyle>
          <a:p>
            <a:r>
              <a:rPr lang="en-US" noProof="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11" name="Picture Placeholder 10"/>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322044-577C-0E47-A0D2-C074FF55E2EC}" type="datetime1">
              <a:rPr lang="en-IN" smtClean="0"/>
              <a:t>03-07-2020</a:t>
            </a:fld>
            <a:endParaRPr lang="en-US" dirty="0"/>
          </a:p>
        </p:txBody>
      </p:sp>
      <p:sp>
        <p:nvSpPr>
          <p:cNvPr id="4" name="Footer Placeholder 3"/>
          <p:cNvSpPr>
            <a:spLocks noGrp="1"/>
          </p:cNvSpPr>
          <p:nvPr>
            <p:ph type="ftr" sz="quarter" idx="11"/>
          </p:nvPr>
        </p:nvSpPr>
        <p:spPr/>
        <p:txBody>
          <a:bodyPr/>
          <a:lstStyle/>
          <a:p>
            <a:r>
              <a:rPr lang="en-US"/>
              <a:t>Great Lakes - Great Learnings | Date: 05 MAR, 2020 </a:t>
            </a:r>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p:cNvSpPr>
            <a:spLocks noGrp="1"/>
          </p:cNvSpPr>
          <p:nvPr>
            <p:ph type="ftr" sz="quarter" idx="10"/>
          </p:nvPr>
        </p:nvSpPr>
        <p:spPr>
          <a:xfrm>
            <a:off x="683999" y="6262080"/>
            <a:ext cx="6190934" cy="360000"/>
          </a:xfrm>
        </p:spPr>
        <p:txBody>
          <a:bodyPr/>
          <a:lstStyle/>
          <a:p>
            <a:endParaRPr lang="en-US" dirty="0"/>
          </a:p>
        </p:txBody>
      </p:sp>
      <p:sp>
        <p:nvSpPr>
          <p:cNvPr id="8" name="Slide Number Placeholder 7"/>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t>‹#›</a:t>
            </a:fld>
            <a:endParaRPr lang="en-US" dirty="0"/>
          </a:p>
        </p:txBody>
      </p:sp>
      <p:sp>
        <p:nvSpPr>
          <p:cNvPr id="12" name="Title 11"/>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9" name="Freeform: Shape 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p:cNvSpPr txBox="1"/>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p:cNvSpPr>
            <a:spLocks noGrp="1"/>
          </p:cNvSpPr>
          <p:nvPr>
            <p:ph type="ftr" sz="quarter" idx="10"/>
          </p:nvPr>
        </p:nvSpPr>
        <p:spPr/>
        <p:txBody>
          <a:bodyPr/>
          <a:lstStyle/>
          <a:p>
            <a:endParaRPr lang="en-US" noProof="0" dirty="0"/>
          </a:p>
        </p:txBody>
      </p:sp>
      <p:sp>
        <p:nvSpPr>
          <p:cNvPr id="7" name="Slide Number Placeholder 6"/>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4"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5" name="Text Placeholder 4"/>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p:cNvSpPr txBox="1"/>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5" name="Text Placeholder 4"/>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p:cNvSpPr txBox="1"/>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fld id="{EECC7194-A4D0-457B-9D3E-53681723AFF7}" type="slidenum">
              <a:rPr lang="en-US" noProof="0" smtClean="0"/>
              <a:t>‹#›</a:t>
            </a:fld>
            <a:endParaRPr lang="en-US" noProof="0" dirty="0"/>
          </a:p>
        </p:txBody>
      </p:sp>
      <p:sp>
        <p:nvSpPr>
          <p:cNvPr id="26" name="Freeform: Shape 25"/>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9" name="Freeform: Shape 8"/>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p:cNvSpPr>
            <a:spLocks noGrp="1"/>
          </p:cNvSpPr>
          <p:nvPr>
            <p:ph type="ftr" sz="quarter"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EECC7194-A4D0-457B-9D3E-53681723AFF7}"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sp>
        <p:nvSpPr>
          <p:cNvPr id="10" name="Freeform: Shape 9"/>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t>‹#›</a:t>
            </a:fld>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jpe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jpeg"/><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jpeg"/><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14" name="Picture Placeholder 13" descr="Doctor pointing on a large display"/>
          <p:cNvPicPr>
            <a:picLocks noGrp="1" noChangeAspect="1"/>
          </p:cNvPicPr>
          <p:nvPr>
            <p:ph type="pic" sz="quarter" idx="12"/>
          </p:nvPr>
        </p:nvPicPr>
        <p:blipFill>
          <a:blip r:embed="rId2" cstate="screen"/>
          <a:srcRect/>
          <a:stretch>
            <a:fillRect/>
          </a:stretch>
        </p:blipFill>
        <p:spPr>
          <a:xfrm>
            <a:off x="0" y="0"/>
            <a:ext cx="12192000" cy="6858000"/>
          </a:xfrm>
        </p:spPr>
      </p:pic>
      <p:sp>
        <p:nvSpPr>
          <p:cNvPr id="3" name="Title 2"/>
          <p:cNvSpPr>
            <a:spLocks noGrp="1"/>
          </p:cNvSpPr>
          <p:nvPr>
            <p:ph type="ctrTitle"/>
          </p:nvPr>
        </p:nvSpPr>
        <p:spPr/>
        <p:txBody>
          <a:bodyPr/>
          <a:lstStyle/>
          <a:p>
            <a:pPr>
              <a:lnSpc>
                <a:spcPct val="110000"/>
              </a:lnSpc>
            </a:pPr>
            <a:r>
              <a:rPr lang="en-US" dirty="0"/>
              <a:t>Default payments of</a:t>
            </a:r>
            <a:br>
              <a:rPr lang="en-US" dirty="0"/>
            </a:br>
            <a:r>
              <a:rPr lang="en-US" dirty="0"/>
              <a:t>credit card clients</a:t>
            </a:r>
          </a:p>
        </p:txBody>
      </p:sp>
      <p:sp>
        <p:nvSpPr>
          <p:cNvPr id="4" name="Subtitle 3"/>
          <p:cNvSpPr>
            <a:spLocks noGrp="1"/>
          </p:cNvSpPr>
          <p:nvPr>
            <p:ph type="subTitle" idx="1"/>
          </p:nvPr>
        </p:nvSpPr>
        <p:spPr>
          <a:xfrm>
            <a:off x="8369883" y="4350058"/>
            <a:ext cx="3508439" cy="2379216"/>
          </a:xfrm>
          <a:gradFill>
            <a:gsLst>
              <a:gs pos="8000">
                <a:schemeClr val="tx2"/>
              </a:gs>
              <a:gs pos="100000">
                <a:schemeClr val="accent2"/>
              </a:gs>
            </a:gsLst>
            <a:lin ang="14400000" scaled="0"/>
          </a:gradFill>
        </p:spPr>
        <p:txBody>
          <a:bodyPr/>
          <a:lstStyle/>
          <a:p>
            <a:r>
              <a:rPr lang="en-US" sz="1600" dirty="0" err="1"/>
              <a:t>Abhinandan</a:t>
            </a:r>
            <a:r>
              <a:rPr lang="en-US" sz="1600" dirty="0"/>
              <a:t> Rai</a:t>
            </a:r>
          </a:p>
          <a:p>
            <a:r>
              <a:rPr lang="en-US" sz="1600" dirty="0" err="1"/>
              <a:t>Bhramini</a:t>
            </a:r>
            <a:r>
              <a:rPr lang="en-US" sz="1600" dirty="0"/>
              <a:t> Das</a:t>
            </a:r>
          </a:p>
          <a:p>
            <a:r>
              <a:rPr lang="en-US" sz="1600" dirty="0"/>
              <a:t>Kevin V Kurian</a:t>
            </a:r>
          </a:p>
          <a:p>
            <a:r>
              <a:rPr lang="en-US" sz="1600" dirty="0" err="1"/>
              <a:t>Udhaya</a:t>
            </a:r>
            <a:r>
              <a:rPr lang="en-US" sz="1600" dirty="0"/>
              <a:t> Prasanth</a:t>
            </a:r>
          </a:p>
          <a:p>
            <a:r>
              <a:rPr lang="en-US" sz="1600" dirty="0"/>
              <a:t>Yuvaraj Subramanian </a:t>
            </a:r>
          </a:p>
          <a:p>
            <a:r>
              <a:rPr lang="en-US" dirty="0"/>
              <a:t>Mentor – Ram Kumar</a:t>
            </a:r>
          </a:p>
        </p:txBody>
      </p:sp>
      <p:sp>
        <p:nvSpPr>
          <p:cNvPr id="5" name="object 7" descr="Beige rectangle"/>
          <p:cNvSpPr/>
          <p:nvPr/>
        </p:nvSpPr>
        <p:spPr bwMode="white">
          <a:xfrm>
            <a:off x="3687084" y="3441536"/>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10</a:t>
            </a:fld>
            <a:endParaRPr lang="en-US" dirty="0"/>
          </a:p>
        </p:txBody>
      </p:sp>
      <p:sp>
        <p:nvSpPr>
          <p:cNvPr id="2" name="Title 1"/>
          <p:cNvSpPr>
            <a:spLocks noGrp="1"/>
          </p:cNvSpPr>
          <p:nvPr>
            <p:ph type="title"/>
          </p:nvPr>
        </p:nvSpPr>
        <p:spPr/>
        <p:txBody>
          <a:bodyPr/>
          <a:lstStyle/>
          <a:p>
            <a:r>
              <a:rPr lang="en-US" dirty="0"/>
              <a:t>Exploratory data  analysis</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099" y="1511609"/>
            <a:ext cx="5838499" cy="3581512"/>
          </a:xfrm>
          <a:prstGeom prst="rect">
            <a:avLst/>
          </a:prstGeom>
        </p:spPr>
      </p:pic>
      <p:sp>
        <p:nvSpPr>
          <p:cNvPr id="7" name="TextBox 6"/>
          <p:cNvSpPr txBox="1"/>
          <p:nvPr/>
        </p:nvSpPr>
        <p:spPr>
          <a:xfrm>
            <a:off x="6755907" y="1511609"/>
            <a:ext cx="4713994" cy="5078313"/>
          </a:xfrm>
          <a:prstGeom prst="rect">
            <a:avLst/>
          </a:prstGeom>
          <a:noFill/>
        </p:spPr>
        <p:txBody>
          <a:bodyPr wrap="square" rtlCol="0">
            <a:spAutoFit/>
          </a:bodyPr>
          <a:lstStyle/>
          <a:p>
            <a:pPr marL="285750" indent="-285750">
              <a:buFont typeface="Arial" panose="020B0604020202020204" pitchFamily="34" charset="0"/>
              <a:buChar char="•"/>
            </a:pPr>
            <a:r>
              <a:rPr lang="en-US" dirty="0"/>
              <a:t>Exploratory data analysis (EDA) is an approach to analyze data sets and to summarize their main characteristics, often with visual methods.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refers to the critical process of performing initial investigations on data so as to discover patterns, to spot anomalies, to test hypothesis and to check assumptions with the help of summary statistics and graphical representations.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 good practice to understand the data first and try to gather as many insights from it. EDA is all about making sense of data in hand, before getting them dirty with it.</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11</a:t>
            </a:fld>
            <a:endParaRPr lang="en-US" dirty="0"/>
          </a:p>
        </p:txBody>
      </p:sp>
      <p:sp>
        <p:nvSpPr>
          <p:cNvPr id="2" name="Title 1"/>
          <p:cNvSpPr>
            <a:spLocks noGrp="1"/>
          </p:cNvSpPr>
          <p:nvPr>
            <p:ph type="title"/>
          </p:nvPr>
        </p:nvSpPr>
        <p:spPr/>
        <p:txBody>
          <a:bodyPr/>
          <a:lstStyle/>
          <a:p>
            <a:r>
              <a:rPr lang="en-US" dirty="0"/>
              <a:t>Exploratory data  analysis</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6" name="Picture 5"/>
          <p:cNvPicPr>
            <a:picLocks noChangeAspect="1"/>
          </p:cNvPicPr>
          <p:nvPr/>
        </p:nvPicPr>
        <p:blipFill>
          <a:blip r:embed="rId2"/>
          <a:stretch>
            <a:fillRect/>
          </a:stretch>
        </p:blipFill>
        <p:spPr>
          <a:xfrm>
            <a:off x="892740" y="5580932"/>
            <a:ext cx="4054191" cy="739204"/>
          </a:xfrm>
          <a:prstGeom prst="rect">
            <a:avLst/>
          </a:prstGeom>
        </p:spPr>
      </p:pic>
      <p:sp>
        <p:nvSpPr>
          <p:cNvPr id="8" name="TextBox 7"/>
          <p:cNvSpPr txBox="1"/>
          <p:nvPr/>
        </p:nvSpPr>
        <p:spPr>
          <a:xfrm>
            <a:off x="5912528" y="1783801"/>
            <a:ext cx="45986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 number of </a:t>
            </a:r>
            <a:r>
              <a:rPr lang="en-US" b="1" dirty="0"/>
              <a:t>6,636</a:t>
            </a:r>
            <a:r>
              <a:rPr lang="en-US" dirty="0"/>
              <a:t> out of </a:t>
            </a:r>
            <a:r>
              <a:rPr lang="en-US" b="1" dirty="0"/>
              <a:t>30,000</a:t>
            </a:r>
            <a:r>
              <a:rPr lang="en-US" dirty="0"/>
              <a:t> (or </a:t>
            </a:r>
            <a:r>
              <a:rPr lang="en-US" b="1" dirty="0"/>
              <a:t>22%</a:t>
            </a:r>
            <a:r>
              <a:rPr lang="en-US" dirty="0"/>
              <a:t>) of clients will default next month. The data has not a large imbalance with respect of the target value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Resampling methods needs to be applied to increase the percent of defaulters in order to achieve better model training results.</a:t>
            </a:r>
            <a:endParaRPr lang="en-IN" dirty="0"/>
          </a:p>
        </p:txBody>
      </p:sp>
      <p:pic>
        <p:nvPicPr>
          <p:cNvPr id="7" name="Picture 6"/>
          <p:cNvPicPr>
            <a:picLocks noChangeAspect="1"/>
          </p:cNvPicPr>
          <p:nvPr/>
        </p:nvPicPr>
        <p:blipFill>
          <a:blip r:embed="rId3"/>
          <a:stretch>
            <a:fillRect/>
          </a:stretch>
        </p:blipFill>
        <p:spPr>
          <a:xfrm>
            <a:off x="684000" y="1447804"/>
            <a:ext cx="4618120" cy="38636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12</a:t>
            </a:fld>
            <a:endParaRPr lang="en-US" dirty="0"/>
          </a:p>
        </p:txBody>
      </p:sp>
      <p:sp>
        <p:nvSpPr>
          <p:cNvPr id="2" name="Title 1"/>
          <p:cNvSpPr>
            <a:spLocks noGrp="1"/>
          </p:cNvSpPr>
          <p:nvPr>
            <p:ph type="title"/>
          </p:nvPr>
        </p:nvSpPr>
        <p:spPr/>
        <p:txBody>
          <a:bodyPr/>
          <a:lstStyle/>
          <a:p>
            <a:r>
              <a:rPr lang="en-US" dirty="0"/>
              <a:t>UNI variate analysis</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7" name="TextBox 6"/>
          <p:cNvSpPr txBox="1"/>
          <p:nvPr/>
        </p:nvSpPr>
        <p:spPr>
          <a:xfrm>
            <a:off x="684000" y="5065775"/>
            <a:ext cx="10785902" cy="1200329"/>
          </a:xfrm>
          <a:prstGeom prst="rect">
            <a:avLst/>
          </a:prstGeom>
          <a:noFill/>
        </p:spPr>
        <p:txBody>
          <a:bodyPr wrap="square" rtlCol="0">
            <a:spAutoFit/>
          </a:bodyPr>
          <a:lstStyle/>
          <a:p>
            <a:pPr marL="171450" indent="-171450">
              <a:buFont typeface="Arial" panose="020B0604020202020204" pitchFamily="34" charset="0"/>
              <a:buChar char="•"/>
            </a:pPr>
            <a:r>
              <a:rPr lang="en-IN" dirty="0"/>
              <a:t>From the above graph, it is evident that Female non-defaulters were higher than male non-defaulters.</a:t>
            </a:r>
          </a:p>
          <a:p>
            <a:pPr marL="171450" indent="-171450">
              <a:buFont typeface="Arial" panose="020B0604020202020204" pitchFamily="34" charset="0"/>
              <a:buChar char="•"/>
            </a:pPr>
            <a:r>
              <a:rPr lang="en-IN" dirty="0"/>
              <a:t>The people with qualification from university have more non-defaulters comparing to other education levels </a:t>
            </a:r>
          </a:p>
          <a:p>
            <a:endParaRPr lang="en-IN" dirty="0"/>
          </a:p>
        </p:txBody>
      </p:sp>
      <p:pic>
        <p:nvPicPr>
          <p:cNvPr id="8" name="Picture 7"/>
          <p:cNvPicPr>
            <a:picLocks noChangeAspect="1"/>
          </p:cNvPicPr>
          <p:nvPr/>
        </p:nvPicPr>
        <p:blipFill>
          <a:blip r:embed="rId2"/>
          <a:stretch>
            <a:fillRect/>
          </a:stretch>
        </p:blipFill>
        <p:spPr>
          <a:xfrm>
            <a:off x="721995" y="1683385"/>
            <a:ext cx="4896485" cy="3021330"/>
          </a:xfrm>
          <a:prstGeom prst="rect">
            <a:avLst/>
          </a:prstGeom>
        </p:spPr>
      </p:pic>
      <p:pic>
        <p:nvPicPr>
          <p:cNvPr id="10" name="Picture 9"/>
          <p:cNvPicPr>
            <a:picLocks noChangeAspect="1"/>
          </p:cNvPicPr>
          <p:nvPr/>
        </p:nvPicPr>
        <p:blipFill>
          <a:blip r:embed="rId3"/>
          <a:stretch>
            <a:fillRect/>
          </a:stretch>
        </p:blipFill>
        <p:spPr>
          <a:xfrm>
            <a:off x="5701665" y="1683385"/>
            <a:ext cx="5204460" cy="30213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13</a:t>
            </a:fld>
            <a:endParaRPr lang="en-US" dirty="0"/>
          </a:p>
        </p:txBody>
      </p:sp>
      <p:sp>
        <p:nvSpPr>
          <p:cNvPr id="2" name="Title 1"/>
          <p:cNvSpPr>
            <a:spLocks noGrp="1"/>
          </p:cNvSpPr>
          <p:nvPr>
            <p:ph type="title"/>
          </p:nvPr>
        </p:nvSpPr>
        <p:spPr/>
        <p:txBody>
          <a:bodyPr/>
          <a:lstStyle/>
          <a:p>
            <a:r>
              <a:rPr lang="en-US" dirty="0"/>
              <a:t>UNI variate analysis</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6" name="Picture 5"/>
          <p:cNvPicPr>
            <a:picLocks noChangeAspect="1"/>
          </p:cNvPicPr>
          <p:nvPr/>
        </p:nvPicPr>
        <p:blipFill>
          <a:blip r:embed="rId2"/>
          <a:stretch>
            <a:fillRect/>
          </a:stretch>
        </p:blipFill>
        <p:spPr>
          <a:xfrm>
            <a:off x="5417655" y="1614734"/>
            <a:ext cx="5723116" cy="2726447"/>
          </a:xfrm>
          <a:prstGeom prst="rect">
            <a:avLst/>
          </a:prstGeom>
        </p:spPr>
      </p:pic>
      <p:sp>
        <p:nvSpPr>
          <p:cNvPr id="8" name="TextBox 7"/>
          <p:cNvSpPr txBox="1"/>
          <p:nvPr/>
        </p:nvSpPr>
        <p:spPr>
          <a:xfrm>
            <a:off x="902993" y="4829807"/>
            <a:ext cx="10808008" cy="1477328"/>
          </a:xfrm>
          <a:prstGeom prst="rect">
            <a:avLst/>
          </a:prstGeom>
          <a:noFill/>
        </p:spPr>
        <p:txBody>
          <a:bodyPr wrap="square" rtlCol="0">
            <a:spAutoFit/>
          </a:bodyPr>
          <a:lstStyle/>
          <a:p>
            <a:pPr marL="285750" indent="-285750">
              <a:buFont typeface="Arial" panose="020B0604020202020204" pitchFamily="34" charset="0"/>
              <a:buChar char="•"/>
            </a:pPr>
            <a:r>
              <a:rPr lang="en-IN" dirty="0"/>
              <a:t>From the graph it is evident that people who have marital status as single have more non-defaulters compared to married people</a:t>
            </a:r>
          </a:p>
          <a:p>
            <a:pPr marL="285750" indent="-285750">
              <a:buFont typeface="Arial" panose="020B0604020202020204" pitchFamily="34" charset="0"/>
              <a:buChar char="•"/>
            </a:pPr>
            <a:r>
              <a:rPr lang="en-IN" dirty="0"/>
              <a:t>The age is right skewed which refers, more number of credit card holders were between the age group 20-35</a:t>
            </a:r>
          </a:p>
          <a:p>
            <a:endParaRPr lang="en-IN" dirty="0"/>
          </a:p>
        </p:txBody>
      </p:sp>
      <p:pic>
        <p:nvPicPr>
          <p:cNvPr id="7" name="Picture 6"/>
          <p:cNvPicPr>
            <a:picLocks noChangeAspect="1"/>
          </p:cNvPicPr>
          <p:nvPr/>
        </p:nvPicPr>
        <p:blipFill>
          <a:blip r:embed="rId3"/>
          <a:stretch>
            <a:fillRect/>
          </a:stretch>
        </p:blipFill>
        <p:spPr>
          <a:xfrm>
            <a:off x="842010" y="1614805"/>
            <a:ext cx="4385945" cy="27260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14</a:t>
            </a:fld>
            <a:endParaRPr lang="en-US" dirty="0"/>
          </a:p>
        </p:txBody>
      </p:sp>
      <p:sp>
        <p:nvSpPr>
          <p:cNvPr id="2" name="Title 1"/>
          <p:cNvSpPr>
            <a:spLocks noGrp="1"/>
          </p:cNvSpPr>
          <p:nvPr>
            <p:ph type="title"/>
          </p:nvPr>
        </p:nvSpPr>
        <p:spPr/>
        <p:txBody>
          <a:bodyPr/>
          <a:lstStyle/>
          <a:p>
            <a:r>
              <a:rPr lang="en-US" dirty="0"/>
              <a:t>UNI variate analysis</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7" name="Picture 6"/>
          <p:cNvPicPr>
            <a:picLocks noChangeAspect="1"/>
          </p:cNvPicPr>
          <p:nvPr/>
        </p:nvPicPr>
        <p:blipFill>
          <a:blip r:embed="rId2"/>
          <a:stretch>
            <a:fillRect/>
          </a:stretch>
        </p:blipFill>
        <p:spPr>
          <a:xfrm>
            <a:off x="683905" y="1614734"/>
            <a:ext cx="5303980" cy="2636748"/>
          </a:xfrm>
          <a:prstGeom prst="rect">
            <a:avLst/>
          </a:prstGeom>
        </p:spPr>
      </p:pic>
      <p:pic>
        <p:nvPicPr>
          <p:cNvPr id="8" name="Picture 7"/>
          <p:cNvPicPr>
            <a:picLocks noChangeAspect="1"/>
          </p:cNvPicPr>
          <p:nvPr/>
        </p:nvPicPr>
        <p:blipFill>
          <a:blip r:embed="rId3"/>
          <a:stretch>
            <a:fillRect/>
          </a:stretch>
        </p:blipFill>
        <p:spPr>
          <a:xfrm>
            <a:off x="6204116" y="1614734"/>
            <a:ext cx="5371647" cy="2636748"/>
          </a:xfrm>
          <a:prstGeom prst="rect">
            <a:avLst/>
          </a:prstGeom>
        </p:spPr>
      </p:pic>
      <p:sp>
        <p:nvSpPr>
          <p:cNvPr id="3" name="TextBox 2"/>
          <p:cNvSpPr txBox="1"/>
          <p:nvPr/>
        </p:nvSpPr>
        <p:spPr>
          <a:xfrm>
            <a:off x="683905" y="4910328"/>
            <a:ext cx="11328742" cy="1754326"/>
          </a:xfrm>
          <a:prstGeom prst="rect">
            <a:avLst/>
          </a:prstGeom>
          <a:noFill/>
        </p:spPr>
        <p:txBody>
          <a:bodyPr wrap="none" rtlCol="0">
            <a:spAutoFit/>
          </a:bodyPr>
          <a:lstStyle/>
          <a:p>
            <a:pPr marL="285750" indent="-285750">
              <a:buFont typeface="Arial" panose="020B0604020202020204" pitchFamily="34" charset="0"/>
              <a:buChar char="•"/>
            </a:pPr>
            <a:r>
              <a:rPr lang="en-IN" dirty="0"/>
              <a:t>From plot 1, we can infer that median of the limit balance is around 100k dollars but most </a:t>
            </a:r>
          </a:p>
          <a:p>
            <a:r>
              <a:rPr lang="en-IN" dirty="0"/>
              <a:t>population is concentrated in below that. Which in turn infers that </a:t>
            </a:r>
            <a:r>
              <a:rPr lang="en-IN" dirty="0" smtClean="0"/>
              <a:t>most </a:t>
            </a:r>
            <a:r>
              <a:rPr lang="en-IN" dirty="0"/>
              <a:t>of the defaulters are from </a:t>
            </a:r>
            <a:r>
              <a:rPr lang="en-IN" dirty="0" smtClean="0"/>
              <a:t>middle class</a:t>
            </a:r>
            <a:endParaRPr lang="en-IN" dirty="0"/>
          </a:p>
          <a:p>
            <a:r>
              <a:rPr lang="en-IN" dirty="0"/>
              <a:t>people.</a:t>
            </a:r>
          </a:p>
          <a:p>
            <a:pPr marL="285750" indent="-285750">
              <a:buFont typeface="Arial" panose="020B0604020202020204" pitchFamily="34" charset="0"/>
              <a:buChar char="•"/>
            </a:pPr>
            <a:r>
              <a:rPr lang="en-IN" dirty="0"/>
              <a:t>From plot 2, we can see the age distribution of both default and good standing card holders are similar </a:t>
            </a:r>
          </a:p>
          <a:p>
            <a:r>
              <a:rPr lang="en-IN" dirty="0"/>
              <a:t>It is difficult to predict whether a person is defaulter or not with age.</a:t>
            </a: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15</a:t>
            </a:fld>
            <a:endParaRPr lang="en-US" dirty="0"/>
          </a:p>
        </p:txBody>
      </p:sp>
      <p:sp>
        <p:nvSpPr>
          <p:cNvPr id="2" name="Title 1"/>
          <p:cNvSpPr>
            <a:spLocks noGrp="1"/>
          </p:cNvSpPr>
          <p:nvPr>
            <p:ph type="title"/>
          </p:nvPr>
        </p:nvSpPr>
        <p:spPr/>
        <p:txBody>
          <a:bodyPr/>
          <a:lstStyle/>
          <a:p>
            <a:r>
              <a:rPr lang="en-US" dirty="0"/>
              <a:t>UNI variate analysis</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3" name="TextBox 2"/>
          <p:cNvSpPr txBox="1"/>
          <p:nvPr/>
        </p:nvSpPr>
        <p:spPr>
          <a:xfrm>
            <a:off x="607006" y="5047488"/>
            <a:ext cx="11168442"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 Spikes in the above plot beautifully visualizes that the largest number of credit cards are with limit of </a:t>
            </a:r>
          </a:p>
          <a:p>
            <a:r>
              <a:rPr lang="en-US" dirty="0"/>
              <a:t>50,000 (3365), followed by 20,000 (1976) and 30,000 (1610).</a:t>
            </a:r>
          </a:p>
          <a:p>
            <a:pPr marL="285750" indent="-285750">
              <a:buFont typeface="Arial" panose="020B0604020202020204" pitchFamily="34" charset="0"/>
              <a:buChar char="•"/>
            </a:pPr>
            <a:r>
              <a:rPr lang="en-US" dirty="0"/>
              <a:t>The above plot shows the relationship between a person's balance limit and default. Generally a higher </a:t>
            </a:r>
          </a:p>
          <a:p>
            <a:r>
              <a:rPr lang="en-US" dirty="0"/>
              <a:t>percentage of people with lower limit balances will end up defaulting.</a:t>
            </a:r>
            <a:endParaRPr lang="en-IN" dirty="0"/>
          </a:p>
        </p:txBody>
      </p:sp>
      <p:pic>
        <p:nvPicPr>
          <p:cNvPr id="12" name="Picture 11"/>
          <p:cNvPicPr>
            <a:picLocks noChangeAspect="1"/>
          </p:cNvPicPr>
          <p:nvPr/>
        </p:nvPicPr>
        <p:blipFill>
          <a:blip r:embed="rId2"/>
          <a:stretch>
            <a:fillRect/>
          </a:stretch>
        </p:blipFill>
        <p:spPr>
          <a:xfrm>
            <a:off x="1384917" y="1444362"/>
            <a:ext cx="8664606" cy="3481551"/>
          </a:xfrm>
          <a:prstGeom prst="rect">
            <a:avLst/>
          </a:prstGeom>
        </p:spPr>
      </p:pic>
      <p:cxnSp>
        <p:nvCxnSpPr>
          <p:cNvPr id="14" name="Straight Connector 13"/>
          <p:cNvCxnSpPr/>
          <p:nvPr/>
        </p:nvCxnSpPr>
        <p:spPr>
          <a:xfrm>
            <a:off x="8957569" y="1908699"/>
            <a:ext cx="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p:cNvSpPr/>
          <p:nvPr/>
        </p:nvSpPr>
        <p:spPr>
          <a:xfrm>
            <a:off x="8753382" y="1926455"/>
            <a:ext cx="399495" cy="621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16</a:t>
            </a:fld>
            <a:endParaRPr lang="en-US" dirty="0"/>
          </a:p>
        </p:txBody>
      </p:sp>
      <p:sp>
        <p:nvSpPr>
          <p:cNvPr id="4" name="Title 3"/>
          <p:cNvSpPr>
            <a:spLocks noGrp="1"/>
          </p:cNvSpPr>
          <p:nvPr>
            <p:ph type="title"/>
          </p:nvPr>
        </p:nvSpPr>
        <p:spPr/>
        <p:txBody>
          <a:bodyPr/>
          <a:lstStyle/>
          <a:p>
            <a:r>
              <a:rPr lang="en-US" dirty="0"/>
              <a:t>Payment Amount</a:t>
            </a:r>
            <a:endParaRPr lang="en-IN" dirty="0"/>
          </a:p>
        </p:txBody>
      </p:sp>
      <p:sp>
        <p:nvSpPr>
          <p:cNvPr id="6"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2" name="Picture 1"/>
          <p:cNvPicPr>
            <a:picLocks noChangeAspect="1"/>
          </p:cNvPicPr>
          <p:nvPr/>
        </p:nvPicPr>
        <p:blipFill>
          <a:blip r:embed="rId2"/>
          <a:stretch>
            <a:fillRect/>
          </a:stretch>
        </p:blipFill>
        <p:spPr>
          <a:xfrm>
            <a:off x="877695" y="1522184"/>
            <a:ext cx="8675880" cy="4058748"/>
          </a:xfrm>
          <a:prstGeom prst="rect">
            <a:avLst/>
          </a:prstGeom>
        </p:spPr>
      </p:pic>
      <p:sp>
        <p:nvSpPr>
          <p:cNvPr id="8" name="TextBox 7"/>
          <p:cNvSpPr txBox="1"/>
          <p:nvPr/>
        </p:nvSpPr>
        <p:spPr>
          <a:xfrm>
            <a:off x="877695" y="5667375"/>
            <a:ext cx="10315575"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distribution is right skewed, and it signifies that a lot of people have paid lower amounts in a lower range and less than 10% defaulter above 200k dollars. </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17</a:t>
            </a:fld>
            <a:endParaRPr lang="en-US" dirty="0"/>
          </a:p>
        </p:txBody>
      </p:sp>
      <p:sp>
        <p:nvSpPr>
          <p:cNvPr id="4" name="Title 3"/>
          <p:cNvSpPr>
            <a:spLocks noGrp="1"/>
          </p:cNvSpPr>
          <p:nvPr>
            <p:ph type="title"/>
          </p:nvPr>
        </p:nvSpPr>
        <p:spPr/>
        <p:txBody>
          <a:bodyPr/>
          <a:lstStyle/>
          <a:p>
            <a:r>
              <a:rPr lang="en-US" dirty="0"/>
              <a:t>Payment STATUs</a:t>
            </a:r>
            <a:endParaRPr lang="en-IN" dirty="0"/>
          </a:p>
        </p:txBody>
      </p:sp>
      <p:sp>
        <p:nvSpPr>
          <p:cNvPr id="6"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8" name="TextBox 7"/>
          <p:cNvSpPr txBox="1"/>
          <p:nvPr/>
        </p:nvSpPr>
        <p:spPr>
          <a:xfrm>
            <a:off x="877695" y="5667375"/>
            <a:ext cx="10315575" cy="923330"/>
          </a:xfrm>
          <a:prstGeom prst="rect">
            <a:avLst/>
          </a:prstGeom>
          <a:noFill/>
        </p:spPr>
        <p:txBody>
          <a:bodyPr wrap="square" rtlCol="0">
            <a:spAutoFit/>
          </a:bodyPr>
          <a:lstStyle/>
          <a:p>
            <a:pPr marL="285750" indent="-285750">
              <a:buFont typeface="Arial" panose="020B0604020202020204" pitchFamily="34" charset="0"/>
              <a:buChar char="•"/>
            </a:pPr>
            <a:r>
              <a:rPr lang="en-US" dirty="0"/>
              <a:t>Most of the credit card holders have paid at least their minimum </a:t>
            </a:r>
            <a:r>
              <a:rPr lang="en-US" dirty="0" smtClean="0"/>
              <a:t>due amount</a:t>
            </a:r>
          </a:p>
          <a:p>
            <a:pPr marL="285750" indent="-285750">
              <a:buFont typeface="Arial" panose="020B0604020202020204" pitchFamily="34" charset="0"/>
              <a:buChar char="•"/>
            </a:pPr>
            <a:r>
              <a:rPr lang="en-US" dirty="0" smtClean="0"/>
              <a:t>Clearly we can see that as the payment delay increases chances of Default increase too.</a:t>
            </a:r>
            <a:endParaRPr lang="en-US" dirty="0"/>
          </a:p>
          <a:p>
            <a:pPr marL="285750" indent="-285750">
              <a:buFont typeface="Arial" panose="020B0604020202020204" pitchFamily="34" charset="0"/>
              <a:buChar char="•"/>
            </a:pPr>
            <a:r>
              <a:rPr lang="en-IN" dirty="0"/>
              <a:t>People who are paying on time for any given month we can't guarantee he will not default.</a:t>
            </a:r>
          </a:p>
        </p:txBody>
      </p:sp>
      <p:pic>
        <p:nvPicPr>
          <p:cNvPr id="5" name="Picture 4"/>
          <p:cNvPicPr>
            <a:picLocks noChangeAspect="1"/>
          </p:cNvPicPr>
          <p:nvPr/>
        </p:nvPicPr>
        <p:blipFill>
          <a:blip r:embed="rId2"/>
          <a:stretch>
            <a:fillRect/>
          </a:stretch>
        </p:blipFill>
        <p:spPr>
          <a:xfrm>
            <a:off x="1279742" y="1421503"/>
            <a:ext cx="9632515" cy="416795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18</a:t>
            </a:fld>
            <a:endParaRPr lang="en-US" dirty="0"/>
          </a:p>
        </p:txBody>
      </p:sp>
      <p:sp>
        <p:nvSpPr>
          <p:cNvPr id="4" name="Title 3"/>
          <p:cNvSpPr>
            <a:spLocks noGrp="1"/>
          </p:cNvSpPr>
          <p:nvPr>
            <p:ph type="title"/>
          </p:nvPr>
        </p:nvSpPr>
        <p:spPr/>
        <p:txBody>
          <a:bodyPr/>
          <a:lstStyle/>
          <a:p>
            <a:r>
              <a:rPr lang="en-US" dirty="0"/>
              <a:t>Bill  Amount</a:t>
            </a:r>
            <a:endParaRPr lang="en-IN" dirty="0"/>
          </a:p>
        </p:txBody>
      </p:sp>
      <p:sp>
        <p:nvSpPr>
          <p:cNvPr id="6"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7" name="Picture 6"/>
          <p:cNvPicPr>
            <a:picLocks noChangeAspect="1"/>
          </p:cNvPicPr>
          <p:nvPr/>
        </p:nvPicPr>
        <p:blipFill>
          <a:blip r:embed="rId2"/>
          <a:stretch>
            <a:fillRect/>
          </a:stretch>
        </p:blipFill>
        <p:spPr>
          <a:xfrm>
            <a:off x="684000" y="1424469"/>
            <a:ext cx="5753599" cy="5433531"/>
          </a:xfrm>
          <a:prstGeom prst="rect">
            <a:avLst/>
          </a:prstGeom>
        </p:spPr>
      </p:pic>
      <p:sp>
        <p:nvSpPr>
          <p:cNvPr id="10" name="Rectangle 9"/>
          <p:cNvSpPr/>
          <p:nvPr/>
        </p:nvSpPr>
        <p:spPr>
          <a:xfrm>
            <a:off x="6765355" y="1424469"/>
            <a:ext cx="4810409" cy="1754326"/>
          </a:xfrm>
          <a:prstGeom prst="rect">
            <a:avLst/>
          </a:prstGeom>
        </p:spPr>
        <p:txBody>
          <a:bodyPr wrap="square">
            <a:spAutoFit/>
          </a:bodyPr>
          <a:lstStyle/>
          <a:p>
            <a:pPr marL="285750" indent="-285750">
              <a:buFont typeface="Arial" panose="020B0604020202020204" pitchFamily="34" charset="0"/>
              <a:buChar char="•"/>
            </a:pPr>
            <a:r>
              <a:rPr lang="en-US" dirty="0"/>
              <a:t>All the bill amounts are right skewed. There are a lot of people concentrated in the lower balance limit and the spread on the higher balance limit is wide. This is why the bill amounts are right skewed.</a:t>
            </a:r>
          </a:p>
          <a:p>
            <a:pPr marL="285750" indent="-285750">
              <a:buFont typeface="Arial" panose="020B0604020202020204" pitchFamily="34" charset="0"/>
              <a:buChar cha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19</a:t>
            </a:fld>
            <a:endParaRPr lang="en-US" dirty="0"/>
          </a:p>
        </p:txBody>
      </p:sp>
      <p:sp>
        <p:nvSpPr>
          <p:cNvPr id="2" name="Title 1"/>
          <p:cNvSpPr>
            <a:spLocks noGrp="1"/>
          </p:cNvSpPr>
          <p:nvPr>
            <p:ph type="title"/>
          </p:nvPr>
        </p:nvSpPr>
        <p:spPr/>
        <p:txBody>
          <a:bodyPr/>
          <a:lstStyle/>
          <a:p>
            <a:r>
              <a:rPr lang="en-US" dirty="0" smtClean="0"/>
              <a:t>MULTIVARIATE</a:t>
            </a:r>
            <a:r>
              <a:rPr lang="en-US" dirty="0" smtClean="0"/>
              <a:t> </a:t>
            </a:r>
            <a:r>
              <a:rPr lang="en-US" dirty="0"/>
              <a:t>analysis</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6" name="Rectangle 5"/>
          <p:cNvSpPr/>
          <p:nvPr/>
        </p:nvSpPr>
        <p:spPr>
          <a:xfrm>
            <a:off x="684000" y="4655482"/>
            <a:ext cx="11265344" cy="1200329"/>
          </a:xfrm>
          <a:prstGeom prst="rect">
            <a:avLst/>
          </a:prstGeom>
        </p:spPr>
        <p:txBody>
          <a:bodyPr wrap="square">
            <a:spAutoFit/>
          </a:bodyPr>
          <a:lstStyle/>
          <a:p>
            <a:pPr marL="285750" indent="-285750">
              <a:buFont typeface="Arial" panose="020B0604020202020204" pitchFamily="34" charset="0"/>
              <a:buChar char="•"/>
            </a:pPr>
            <a:r>
              <a:rPr lang="en-IN" dirty="0"/>
              <a:t>Female have </a:t>
            </a:r>
            <a:r>
              <a:rPr lang="en-IN" dirty="0" smtClean="0"/>
              <a:t>slightly higher </a:t>
            </a:r>
            <a:r>
              <a:rPr lang="en-IN" dirty="0"/>
              <a:t>median limit balance compared to male </a:t>
            </a:r>
            <a:endParaRPr lang="en-IN" dirty="0" smtClean="0"/>
          </a:p>
          <a:p>
            <a:pPr marL="285750" indent="-285750">
              <a:buFont typeface="Arial" panose="020B0604020202020204" pitchFamily="34" charset="0"/>
              <a:buChar char="•"/>
            </a:pPr>
            <a:r>
              <a:rPr lang="en-IN" dirty="0" smtClean="0"/>
              <a:t>Card </a:t>
            </a:r>
            <a:r>
              <a:rPr lang="en-IN" dirty="0"/>
              <a:t>holders who are married and educated from graduate school have higher limit balance.</a:t>
            </a:r>
          </a:p>
          <a:p>
            <a:pPr marL="285750" indent="-285750">
              <a:buFont typeface="Arial" panose="020B0604020202020204" pitchFamily="34" charset="0"/>
              <a:buChar char="•"/>
            </a:pPr>
            <a:r>
              <a:rPr lang="en-IN" dirty="0"/>
              <a:t>Others(Divorced &amp; Widows) and education from high school have the least range of limit balance compared to single and married.</a:t>
            </a:r>
          </a:p>
        </p:txBody>
      </p:sp>
      <p:pic>
        <p:nvPicPr>
          <p:cNvPr id="7" name="Picture 6"/>
          <p:cNvPicPr>
            <a:picLocks noChangeAspect="1"/>
          </p:cNvPicPr>
          <p:nvPr/>
        </p:nvPicPr>
        <p:blipFill>
          <a:blip r:embed="rId2"/>
          <a:stretch>
            <a:fillRect/>
          </a:stretch>
        </p:blipFill>
        <p:spPr>
          <a:xfrm>
            <a:off x="721995" y="1680210"/>
            <a:ext cx="4521835" cy="2680970"/>
          </a:xfrm>
          <a:prstGeom prst="rect">
            <a:avLst/>
          </a:prstGeom>
        </p:spPr>
      </p:pic>
      <p:pic>
        <p:nvPicPr>
          <p:cNvPr id="9" name="Picture 8"/>
          <p:cNvPicPr>
            <a:picLocks noChangeAspect="1"/>
          </p:cNvPicPr>
          <p:nvPr/>
        </p:nvPicPr>
        <p:blipFill>
          <a:blip r:embed="rId3"/>
          <a:stretch>
            <a:fillRect/>
          </a:stretch>
        </p:blipFill>
        <p:spPr>
          <a:xfrm>
            <a:off x="5243195" y="1680210"/>
            <a:ext cx="6528435" cy="26809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8" name="Picture Placeholder 27" descr="Woman walking through a door"/>
          <p:cNvPicPr>
            <a:picLocks noGrp="1" noChangeAspect="1"/>
          </p:cNvPicPr>
          <p:nvPr>
            <p:ph type="pic" sz="quarter" idx="12"/>
          </p:nvPr>
        </p:nvPicPr>
        <p:blipFill rotWithShape="1">
          <a:blip r:embed="rId2" cstate="screen"/>
          <a:srcRect/>
          <a:stretch>
            <a:fillRect/>
          </a:stretch>
        </p:blipFill>
        <p:spPr>
          <a:xfrm>
            <a:off x="0" y="0"/>
            <a:ext cx="12012000" cy="6858000"/>
          </a:xfrm>
        </p:spPr>
      </p:pic>
      <p:sp>
        <p:nvSpPr>
          <p:cNvPr id="15" name="Rectangle 14"/>
          <p:cNvSpPr/>
          <p:nvPr/>
        </p:nvSpPr>
        <p:spPr>
          <a:xfrm>
            <a:off x="1569877" y="0"/>
            <a:ext cx="6058185" cy="6858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3"/>
          </p:nvPr>
        </p:nvSpPr>
        <p:spPr>
          <a:xfrm>
            <a:off x="1147341" y="2245596"/>
            <a:ext cx="6903253" cy="3657577"/>
          </a:xfrm>
          <a:gradFill>
            <a:gsLst>
              <a:gs pos="0">
                <a:schemeClr val="tx2"/>
              </a:gs>
              <a:gs pos="100000">
                <a:schemeClr val="accent2"/>
              </a:gs>
            </a:gsLst>
            <a:lin ang="14400000" scaled="0"/>
          </a:gradFill>
        </p:spPr>
        <p:txBody>
          <a:bodyPr/>
          <a:lstStyle/>
          <a:p>
            <a:r>
              <a:rPr lang="en-US" dirty="0"/>
              <a:t>The fundamental objective of the project is to analyze credit card data collected from Taiwan-based credit card issuer and predict whether or not a consumer will default on their credit cards, as well as identify the key drivers behind this. This would inform the issuer’s decisions on who to give a credit card.</a:t>
            </a:r>
          </a:p>
          <a:p>
            <a:endParaRPr lang="en-US" dirty="0"/>
          </a:p>
        </p:txBody>
      </p:sp>
      <p:sp>
        <p:nvSpPr>
          <p:cNvPr id="3" name="Title 2"/>
          <p:cNvSpPr>
            <a:spLocks noGrp="1"/>
          </p:cNvSpPr>
          <p:nvPr>
            <p:ph type="title"/>
          </p:nvPr>
        </p:nvSpPr>
        <p:spPr>
          <a:xfrm>
            <a:off x="2856834" y="2720875"/>
            <a:ext cx="4585966" cy="1008000"/>
          </a:xfrm>
        </p:spPr>
        <p:txBody>
          <a:bodyPr/>
          <a:lstStyle/>
          <a:p>
            <a:r>
              <a:rPr lang="en-US" dirty="0"/>
              <a:t>Project</a:t>
            </a:r>
            <a:br>
              <a:rPr lang="en-US" dirty="0"/>
            </a:br>
            <a:r>
              <a:rPr lang="en-US" dirty="0"/>
              <a:t>objective</a:t>
            </a:r>
          </a:p>
        </p:txBody>
      </p:sp>
      <p:sp>
        <p:nvSpPr>
          <p:cNvPr id="9" name="object 7" descr="Beige rectangle"/>
          <p:cNvSpPr/>
          <p:nvPr/>
        </p:nvSpPr>
        <p:spPr bwMode="white">
          <a:xfrm>
            <a:off x="1821796" y="3914536"/>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6" name="Group 35" descr="Icon Lightbulb"/>
          <p:cNvGrpSpPr>
            <a:grpSpLocks noChangeAspect="1"/>
          </p:cNvGrpSpPr>
          <p:nvPr/>
        </p:nvGrpSpPr>
        <p:grpSpPr>
          <a:xfrm>
            <a:off x="2015342" y="2941497"/>
            <a:ext cx="362015" cy="584795"/>
            <a:chOff x="1684741" y="3186732"/>
            <a:chExt cx="530027" cy="856197"/>
          </a:xfrm>
        </p:grpSpPr>
        <p:sp>
          <p:nvSpPr>
            <p:cNvPr id="32" name="Freeform: Shape 31"/>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3" name="Freeform: Shape 32"/>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4" name="Freeform: Shape 33"/>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endParaRPr lang="en-US" dirty="0"/>
            </a:p>
          </p:txBody>
        </p:sp>
        <p:sp>
          <p:nvSpPr>
            <p:cNvPr id="35" name="Freeform: Shape 34"/>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endParaRPr lang="en-US" dirty="0"/>
            </a:p>
          </p:txBody>
        </p:sp>
      </p:grpSp>
      <p:sp>
        <p:nvSpPr>
          <p:cNvPr id="48" name="Rectangle 47"/>
          <p:cNvSpPr/>
          <p:nvPr/>
        </p:nvSpPr>
        <p:spPr>
          <a:xfrm>
            <a:off x="1569877" y="5904087"/>
            <a:ext cx="6058183"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51"/>
          <p:cNvSpPr>
            <a:spLocks noGrp="1"/>
          </p:cNvSpPr>
          <p:nvPr>
            <p:ph type="sldNum" sz="quarter" idx="11"/>
          </p:nvPr>
        </p:nvSpPr>
        <p:spPr/>
        <p:txBody>
          <a:bodyPr/>
          <a:lstStyle/>
          <a:p>
            <a:fld id="{EECC7194-A4D0-457B-9D3E-53681723AFF7}" type="slidenum">
              <a:rPr lang="en-US" smtClean="0"/>
              <a:t>2</a:t>
            </a:fld>
            <a:endParaRPr lang="en-US" dirty="0"/>
          </a:p>
        </p:txBody>
      </p:sp>
      <p:grpSp>
        <p:nvGrpSpPr>
          <p:cNvPr id="14" name="Group 13"/>
          <p:cNvGrpSpPr>
            <a:grpSpLocks noChangeAspect="1"/>
          </p:cNvGrpSpPr>
          <p:nvPr/>
        </p:nvGrpSpPr>
        <p:grpSpPr>
          <a:xfrm>
            <a:off x="1743139" y="2822456"/>
            <a:ext cx="906419" cy="906419"/>
            <a:chOff x="5482999" y="1607028"/>
            <a:chExt cx="1200866" cy="1200866"/>
          </a:xfrm>
        </p:grpSpPr>
        <p:sp>
          <p:nvSpPr>
            <p:cNvPr id="16" name="Rectangle 15"/>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20</a:t>
            </a:fld>
            <a:endParaRPr lang="en-US" dirty="0"/>
          </a:p>
        </p:txBody>
      </p:sp>
      <p:sp>
        <p:nvSpPr>
          <p:cNvPr id="2" name="Title 1"/>
          <p:cNvSpPr>
            <a:spLocks noGrp="1"/>
          </p:cNvSpPr>
          <p:nvPr>
            <p:ph type="title"/>
          </p:nvPr>
        </p:nvSpPr>
        <p:spPr/>
        <p:txBody>
          <a:bodyPr/>
          <a:lstStyle/>
          <a:p>
            <a:r>
              <a:rPr lang="en-US" dirty="0"/>
              <a:t>MULTIVARIATE </a:t>
            </a:r>
            <a:r>
              <a:rPr lang="en-US" dirty="0"/>
              <a:t>analysis</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8" name="Rectangle 7"/>
          <p:cNvSpPr/>
          <p:nvPr/>
        </p:nvSpPr>
        <p:spPr>
          <a:xfrm>
            <a:off x="369610" y="4448115"/>
            <a:ext cx="11304525" cy="1754326"/>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Credit card holders of high school education are mostly from higher age group compared to </a:t>
            </a:r>
            <a:r>
              <a:rPr lang="en-US" dirty="0" smtClean="0"/>
              <a:t>other age groups. </a:t>
            </a:r>
            <a:endParaRPr lang="en-US" dirty="0"/>
          </a:p>
          <a:p>
            <a:endParaRPr lang="en-US" dirty="0"/>
          </a:p>
          <a:p>
            <a:pPr marL="285750" indent="-285750">
              <a:buFont typeface="Arial" panose="020B0604020202020204" pitchFamily="34" charset="0"/>
              <a:buChar char="•"/>
            </a:pPr>
            <a:r>
              <a:rPr lang="en-US" dirty="0"/>
              <a:t>Credit holders </a:t>
            </a:r>
            <a:r>
              <a:rPr lang="en-US" dirty="0" smtClean="0"/>
              <a:t>whose all type of </a:t>
            </a:r>
            <a:r>
              <a:rPr lang="en-US" dirty="0"/>
              <a:t>marital status </a:t>
            </a:r>
            <a:r>
              <a:rPr lang="en-US" dirty="0" smtClean="0"/>
              <a:t>have </a:t>
            </a:r>
            <a:r>
              <a:rPr lang="en-US" dirty="0"/>
              <a:t>same median age of both defaulters and non-defaulters.</a:t>
            </a:r>
          </a:p>
        </p:txBody>
      </p:sp>
      <p:pic>
        <p:nvPicPr>
          <p:cNvPr id="3" name="Picture 2"/>
          <p:cNvPicPr>
            <a:picLocks noChangeAspect="1"/>
          </p:cNvPicPr>
          <p:nvPr/>
        </p:nvPicPr>
        <p:blipFill>
          <a:blip r:embed="rId2"/>
          <a:stretch>
            <a:fillRect/>
          </a:stretch>
        </p:blipFill>
        <p:spPr>
          <a:xfrm>
            <a:off x="7418705" y="1724660"/>
            <a:ext cx="4444365" cy="2598420"/>
          </a:xfrm>
          <a:prstGeom prst="rect">
            <a:avLst/>
          </a:prstGeom>
        </p:spPr>
      </p:pic>
      <p:pic>
        <p:nvPicPr>
          <p:cNvPr id="10" name="Picture 9"/>
          <p:cNvPicPr>
            <a:picLocks noChangeAspect="1"/>
          </p:cNvPicPr>
          <p:nvPr/>
        </p:nvPicPr>
        <p:blipFill>
          <a:blip r:embed="rId3"/>
          <a:stretch>
            <a:fillRect/>
          </a:stretch>
        </p:blipFill>
        <p:spPr>
          <a:xfrm>
            <a:off x="369570" y="1724660"/>
            <a:ext cx="7049135" cy="25990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21</a:t>
            </a:fld>
            <a:endParaRPr lang="en-US" dirty="0"/>
          </a:p>
        </p:txBody>
      </p:sp>
      <p:sp>
        <p:nvSpPr>
          <p:cNvPr id="4" name="Title 3"/>
          <p:cNvSpPr>
            <a:spLocks noGrp="1"/>
          </p:cNvSpPr>
          <p:nvPr>
            <p:ph type="title"/>
          </p:nvPr>
        </p:nvSpPr>
        <p:spPr/>
        <p:txBody>
          <a:bodyPr/>
          <a:lstStyle/>
          <a:p>
            <a:r>
              <a:rPr lang="en-US" dirty="0"/>
              <a:t>Heat Map</a:t>
            </a:r>
            <a:endParaRPr lang="en-IN" dirty="0"/>
          </a:p>
        </p:txBody>
      </p:sp>
      <p:sp>
        <p:nvSpPr>
          <p:cNvPr id="6"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2" name="Picture 1"/>
          <p:cNvPicPr>
            <a:picLocks noChangeAspect="1"/>
          </p:cNvPicPr>
          <p:nvPr/>
        </p:nvPicPr>
        <p:blipFill>
          <a:blip r:embed="rId2"/>
          <a:stretch>
            <a:fillRect/>
          </a:stretch>
        </p:blipFill>
        <p:spPr>
          <a:xfrm>
            <a:off x="789330" y="1421503"/>
            <a:ext cx="10249875" cy="496021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ECC7194-A4D0-457B-9D3E-53681723AFF7}" type="slidenum">
              <a:rPr lang="en-US" smtClean="0"/>
              <a:t>22</a:t>
            </a:fld>
            <a:endParaRPr lang="en-US" dirty="0"/>
          </a:p>
        </p:txBody>
      </p:sp>
      <p:sp>
        <p:nvSpPr>
          <p:cNvPr id="4" name="Title 3"/>
          <p:cNvSpPr>
            <a:spLocks noGrp="1"/>
          </p:cNvSpPr>
          <p:nvPr>
            <p:ph type="title"/>
          </p:nvPr>
        </p:nvSpPr>
        <p:spPr/>
        <p:txBody>
          <a:bodyPr/>
          <a:lstStyle/>
          <a:p>
            <a:r>
              <a:rPr lang="en-US" dirty="0"/>
              <a:t>Inference</a:t>
            </a:r>
            <a:endParaRPr lang="en-IN" dirty="0"/>
          </a:p>
        </p:txBody>
      </p:sp>
      <p:sp>
        <p:nvSpPr>
          <p:cNvPr id="6"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2" name="Rectangle 1"/>
          <p:cNvSpPr/>
          <p:nvPr/>
        </p:nvSpPr>
        <p:spPr>
          <a:xfrm>
            <a:off x="581254" y="1484725"/>
            <a:ext cx="11029492" cy="3970318"/>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Helvetica Neue"/>
              </a:rPr>
              <a:t>From the heat map, Highest correlation observed to the outcome variable is 0.32 with PAY_1 which indicates a positive correlation represents longer the period of delay payment, higher the chances of being a defaulters.</a:t>
            </a:r>
          </a:p>
          <a:p>
            <a:pPr marL="285750" indent="-285750">
              <a:buFont typeface="Arial" panose="020B0604020202020204" pitchFamily="34" charset="0"/>
              <a:buChar char="•"/>
            </a:pPr>
            <a:endParaRPr lang="en-US" dirty="0">
              <a:solidFill>
                <a:srgbClr val="000000"/>
              </a:solidFill>
              <a:latin typeface="Helvetica Neue"/>
            </a:endParaRPr>
          </a:p>
          <a:p>
            <a:pPr>
              <a:buFont typeface="Arial" panose="020B0604020202020204" pitchFamily="34" charset="0"/>
              <a:buChar char="•"/>
            </a:pPr>
            <a:r>
              <a:rPr lang="en-US" dirty="0">
                <a:solidFill>
                  <a:srgbClr val="000000"/>
                </a:solidFill>
                <a:latin typeface="Helvetica Neue"/>
              </a:rPr>
              <a:t>There is a strong multi collinearity exists among repayment status features (PAY1 ~ PAY6) and bill amount features (BILL_AMT1 ~ BILL_AMT6). Other than this there are no other significant correlation observed.</a:t>
            </a:r>
          </a:p>
          <a:p>
            <a:pPr>
              <a:buFont typeface="Arial" panose="020B0604020202020204" pitchFamily="34" charset="0"/>
              <a:buChar char="•"/>
            </a:pPr>
            <a:endParaRPr lang="en-US" b="0" i="0" dirty="0">
              <a:solidFill>
                <a:srgbClr val="000000"/>
              </a:solidFill>
              <a:effectLst/>
              <a:latin typeface="Helvetica Neue"/>
            </a:endParaRPr>
          </a:p>
          <a:p>
            <a:pPr>
              <a:buFont typeface="Arial" panose="020B0604020202020204" pitchFamily="34" charset="0"/>
              <a:buChar char="•"/>
            </a:pPr>
            <a:r>
              <a:rPr lang="en-US" dirty="0">
                <a:solidFill>
                  <a:srgbClr val="000000"/>
                </a:solidFill>
                <a:latin typeface="Helvetica Neue"/>
              </a:rPr>
              <a:t>There is a positive correlation between limit balance, bill amount and payment amount as limit balance increase bill amount and payment amount increases</a:t>
            </a:r>
          </a:p>
          <a:p>
            <a:pPr>
              <a:buFont typeface="Arial" panose="020B0604020202020204" pitchFamily="34" charset="0"/>
              <a:buChar char="•"/>
            </a:pPr>
            <a:endParaRPr lang="en-US" dirty="0">
              <a:solidFill>
                <a:srgbClr val="000000"/>
              </a:solidFill>
              <a:latin typeface="Helvetica Neue"/>
            </a:endParaRPr>
          </a:p>
          <a:p>
            <a:pPr>
              <a:buFont typeface="Arial" panose="020B0604020202020204" pitchFamily="34" charset="0"/>
              <a:buChar char="•"/>
            </a:pPr>
            <a:r>
              <a:rPr lang="en-US" dirty="0">
                <a:solidFill>
                  <a:srgbClr val="000000"/>
                </a:solidFill>
                <a:latin typeface="Helvetica Neue"/>
              </a:rPr>
              <a:t> There is a negative correlation between limit balance and pay status, as pay status increases there is a delay in payment which in turn reduces the credit score and this limits the limit balance to a lower amount.</a:t>
            </a:r>
          </a:p>
          <a:p>
            <a:pPr>
              <a:buFont typeface="Arial" panose="020B0604020202020204" pitchFamily="34" charset="0"/>
              <a:buChar char="•"/>
            </a:pPr>
            <a:endParaRPr lang="en-US" b="0" i="0" dirty="0">
              <a:solidFill>
                <a:srgbClr val="000000"/>
              </a:solidFill>
              <a:effectLst/>
              <a:latin typeface="Helvetica Neue"/>
            </a:endParaRPr>
          </a:p>
          <a:p>
            <a:pPr>
              <a:buFont typeface="Arial" panose="020B0604020202020204" pitchFamily="34" charset="0"/>
              <a:buChar char="•"/>
            </a:pPr>
            <a:endParaRPr lang="en-US" b="0" i="0" dirty="0">
              <a:solidFill>
                <a:srgbClr val="000000"/>
              </a:solidFill>
              <a:effectLst/>
              <a:latin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357620" y="2263140"/>
            <a:ext cx="5359400" cy="2332355"/>
          </a:xfrm>
        </p:spPr>
        <p:txBody>
          <a:bodyPr/>
          <a:lstStyle/>
          <a:p>
            <a:pPr algn="just"/>
            <a:r>
              <a:rPr lang="en-US" sz="2000" dirty="0">
                <a:latin typeface="+mn-lt"/>
                <a:cs typeface="+mn-lt"/>
              </a:rPr>
              <a:t>Feature Selection is the process where </a:t>
            </a:r>
            <a:r>
              <a:rPr lang="en-IN" altLang="en-US" sz="2000" dirty="0">
                <a:latin typeface="+mn-lt"/>
                <a:cs typeface="+mn-lt"/>
              </a:rPr>
              <a:t>we </a:t>
            </a:r>
            <a:r>
              <a:rPr lang="en-US" sz="2000" dirty="0">
                <a:latin typeface="+mn-lt"/>
                <a:cs typeface="+mn-lt"/>
              </a:rPr>
              <a:t>automatically or manually select those features which contribute most to your prediction variable or output in which you are interested in. Having irrelevant features in data can decrease the accuracy of the models and make your model learn based on irrelevant features.</a:t>
            </a:r>
          </a:p>
        </p:txBody>
      </p:sp>
      <p:sp>
        <p:nvSpPr>
          <p:cNvPr id="7" name="Title 6"/>
          <p:cNvSpPr>
            <a:spLocks noGrp="1"/>
          </p:cNvSpPr>
          <p:nvPr>
            <p:ph type="title"/>
          </p:nvPr>
        </p:nvSpPr>
        <p:spPr>
          <a:xfrm>
            <a:off x="684000" y="1022181"/>
            <a:ext cx="7560000" cy="370166"/>
          </a:xfrm>
        </p:spPr>
        <p:txBody>
          <a:bodyPr/>
          <a:lstStyle/>
          <a:p>
            <a:r>
              <a:rPr lang="en-IN" altLang="en-US"/>
              <a:t>Feature selection</a:t>
            </a:r>
          </a:p>
        </p:txBody>
      </p:sp>
      <p:sp>
        <p:nvSpPr>
          <p:cNvPr id="5" name="Slide Number Placeholder 4"/>
          <p:cNvSpPr>
            <a:spLocks noGrp="1"/>
          </p:cNvSpPr>
          <p:nvPr>
            <p:ph type="sldNum" sz="quarter" idx="11"/>
          </p:nvPr>
        </p:nvSpPr>
        <p:spPr/>
        <p:txBody>
          <a:bodyPr/>
          <a:lstStyle/>
          <a:p>
            <a:fld id="{EECC7194-A4D0-457B-9D3E-53681723AFF7}" type="slidenum">
              <a:rPr lang="en-US" smtClean="0"/>
              <a:t>23</a:t>
            </a:fld>
            <a:endParaRPr lang="en-US" dirty="0"/>
          </a:p>
        </p:txBody>
      </p:sp>
      <p:pic>
        <p:nvPicPr>
          <p:cNvPr id="11" name="Picture 10"/>
          <p:cNvPicPr>
            <a:picLocks noChangeAspect="1"/>
          </p:cNvPicPr>
          <p:nvPr/>
        </p:nvPicPr>
        <p:blipFill>
          <a:blip r:embed="rId2"/>
          <a:stretch>
            <a:fillRect/>
          </a:stretch>
        </p:blipFill>
        <p:spPr>
          <a:xfrm>
            <a:off x="683895" y="1695450"/>
            <a:ext cx="5323205" cy="3467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602615" y="1280160"/>
            <a:ext cx="9799320" cy="2125345"/>
          </a:xfrm>
        </p:spPr>
        <p:txBody>
          <a:bodyPr/>
          <a:lstStyle/>
          <a:p>
            <a:pPr algn="just"/>
            <a:r>
              <a:rPr lang="en-US" sz="2000">
                <a:latin typeface="+mn-lt"/>
                <a:cs typeface="+mn-lt"/>
              </a:rPr>
              <a:t>To check whether there is an association (or relationship) between 2 categorical variables (target column and independent features) we have used chi-square test and our null and alternate hypothesis are as:</a:t>
            </a:r>
          </a:p>
          <a:p>
            <a:pPr algn="just"/>
            <a:r>
              <a:rPr lang="en-US" sz="2000">
                <a:latin typeface="+mn-lt"/>
                <a:cs typeface="+mn-lt"/>
              </a:rPr>
              <a:t>H0: No relationship between 2 categorical variables</a:t>
            </a:r>
          </a:p>
          <a:p>
            <a:pPr algn="just"/>
            <a:r>
              <a:rPr lang="en-US" sz="2000">
                <a:latin typeface="+mn-lt"/>
                <a:cs typeface="+mn-lt"/>
              </a:rPr>
              <a:t>H1: Relationship between 2 categorical variables</a:t>
            </a:r>
          </a:p>
          <a:p>
            <a:pPr algn="just"/>
            <a:endParaRPr lang="en-US" sz="2000">
              <a:latin typeface="+mn-lt"/>
              <a:cs typeface="+mn-lt"/>
            </a:endParaRPr>
          </a:p>
        </p:txBody>
      </p:sp>
      <p:sp>
        <p:nvSpPr>
          <p:cNvPr id="10" name="Title 9"/>
          <p:cNvSpPr>
            <a:spLocks noGrp="1"/>
          </p:cNvSpPr>
          <p:nvPr>
            <p:ph type="title"/>
          </p:nvPr>
        </p:nvSpPr>
        <p:spPr>
          <a:xfrm>
            <a:off x="603250" y="726440"/>
            <a:ext cx="10970895" cy="553720"/>
          </a:xfrm>
        </p:spPr>
        <p:txBody>
          <a:bodyPr/>
          <a:lstStyle/>
          <a:p>
            <a:r>
              <a:rPr lang="en-US">
                <a:latin typeface="+mn-lt"/>
                <a:cs typeface="+mn-lt"/>
              </a:rPr>
              <a:t>Chi-Square test for categorical data</a:t>
            </a:r>
          </a:p>
        </p:txBody>
      </p:sp>
      <p:pic>
        <p:nvPicPr>
          <p:cNvPr id="16" name="Picture 15"/>
          <p:cNvPicPr>
            <a:picLocks noChangeAspect="1"/>
          </p:cNvPicPr>
          <p:nvPr/>
        </p:nvPicPr>
        <p:blipFill>
          <a:blip r:embed="rId2"/>
          <a:stretch>
            <a:fillRect/>
          </a:stretch>
        </p:blipFill>
        <p:spPr>
          <a:xfrm>
            <a:off x="4098925" y="3140075"/>
            <a:ext cx="2806700" cy="35502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84530" y="1395730"/>
            <a:ext cx="7387590" cy="5116195"/>
          </a:xfrm>
        </p:spPr>
        <p:txBody>
          <a:bodyPr/>
          <a:lstStyle/>
          <a:p>
            <a:pPr algn="just"/>
            <a:r>
              <a:rPr lang="en-US" sz="2000" dirty="0">
                <a:latin typeface="+mn-lt"/>
                <a:cs typeface="+mn-lt"/>
                <a:sym typeface="+mn-ea"/>
              </a:rPr>
              <a:t>Multicollinearity occurs when there is high correlation among predictor variables. We </a:t>
            </a:r>
            <a:r>
              <a:rPr lang="en-IN" altLang="en-US" sz="2000" dirty="0">
                <a:latin typeface="+mn-lt"/>
                <a:cs typeface="+mn-lt"/>
                <a:sym typeface="+mn-ea"/>
              </a:rPr>
              <a:t>have analysed multicollinearity </a:t>
            </a:r>
            <a:r>
              <a:rPr lang="en-US" sz="2000" dirty="0">
                <a:latin typeface="+mn-lt"/>
                <a:cs typeface="+mn-lt"/>
                <a:sym typeface="+mn-ea"/>
              </a:rPr>
              <a:t>using (variance inflation factor) VIF to check correlation among predictor variables</a:t>
            </a:r>
            <a:r>
              <a:rPr lang="en-IN" altLang="en-US" sz="2000" dirty="0">
                <a:latin typeface="+mn-lt"/>
                <a:cs typeface="+mn-lt"/>
                <a:sym typeface="+mn-ea"/>
              </a:rPr>
              <a:t>.</a:t>
            </a:r>
            <a:r>
              <a:rPr lang="en-US" sz="2000" dirty="0">
                <a:latin typeface="+mn-lt"/>
                <a:cs typeface="+mn-lt"/>
                <a:sym typeface="+mn-ea"/>
              </a:rPr>
              <a:t> The VIF is just </a:t>
            </a:r>
            <a:r>
              <a:rPr lang="en-IN" altLang="en-US" sz="2000" dirty="0">
                <a:latin typeface="+mn-lt"/>
                <a:cs typeface="+mn-lt"/>
                <a:sym typeface="+mn-ea"/>
              </a:rPr>
              <a:t>1</a:t>
            </a:r>
            <a:r>
              <a:rPr lang="en-US" sz="2000" dirty="0">
                <a:latin typeface="+mn-lt"/>
                <a:cs typeface="+mn-lt"/>
                <a:sym typeface="+mn-ea"/>
              </a:rPr>
              <a:t>/(1- R2).</a:t>
            </a:r>
          </a:p>
          <a:p>
            <a:pPr algn="just"/>
            <a:endParaRPr lang="en-US" sz="2000" dirty="0">
              <a:latin typeface="+mn-lt"/>
              <a:cs typeface="+mn-lt"/>
              <a:sym typeface="+mn-ea"/>
            </a:endParaRPr>
          </a:p>
          <a:p>
            <a:pPr algn="just"/>
            <a:r>
              <a:rPr lang="en-US" sz="2000" dirty="0">
                <a:latin typeface="+mn-lt"/>
                <a:cs typeface="+mn-lt"/>
              </a:rPr>
              <a:t>After taking threshold</a:t>
            </a:r>
            <a:r>
              <a:rPr lang="en-IN" altLang="en-US" sz="2000" dirty="0">
                <a:latin typeface="+mn-lt"/>
                <a:cs typeface="+mn-lt"/>
              </a:rPr>
              <a:t> value</a:t>
            </a:r>
            <a:r>
              <a:rPr lang="en-US" sz="2000" dirty="0">
                <a:latin typeface="+mn-lt"/>
                <a:cs typeface="+mn-lt"/>
              </a:rPr>
              <a:t> of 10, we found that BILL_AMT1, BILL_AMT2, BILL_AMT3, BILL_AMT4, BILL_AMT5, BILL_AMT6 are highly correlated.</a:t>
            </a:r>
          </a:p>
          <a:p>
            <a:pPr algn="just"/>
            <a:endParaRPr lang="en-US" sz="2000" dirty="0">
              <a:latin typeface="+mn-lt"/>
              <a:cs typeface="+mn-lt"/>
            </a:endParaRPr>
          </a:p>
          <a:p>
            <a:pPr algn="just"/>
            <a:endParaRPr lang="en-IN" altLang="en-US" sz="2000" dirty="0">
              <a:latin typeface="+mn-lt"/>
              <a:cs typeface="+mn-lt"/>
            </a:endParaRPr>
          </a:p>
        </p:txBody>
      </p:sp>
      <p:sp>
        <p:nvSpPr>
          <p:cNvPr id="7" name="Title 6"/>
          <p:cNvSpPr>
            <a:spLocks noGrp="1"/>
          </p:cNvSpPr>
          <p:nvPr>
            <p:ph type="title"/>
          </p:nvPr>
        </p:nvSpPr>
        <p:spPr>
          <a:xfrm>
            <a:off x="683895" y="808355"/>
            <a:ext cx="10892155" cy="502285"/>
          </a:xfrm>
        </p:spPr>
        <p:txBody>
          <a:bodyPr/>
          <a:lstStyle/>
          <a:p>
            <a:r>
              <a:rPr lang="en-IN" altLang="en-US">
                <a:latin typeface="+mn-lt"/>
                <a:cs typeface="+mn-lt"/>
              </a:rPr>
              <a:t>Multicollinearity test</a:t>
            </a:r>
          </a:p>
        </p:txBody>
      </p:sp>
      <p:sp>
        <p:nvSpPr>
          <p:cNvPr id="5" name="Slide Number Placeholder 4"/>
          <p:cNvSpPr>
            <a:spLocks noGrp="1"/>
          </p:cNvSpPr>
          <p:nvPr>
            <p:ph type="sldNum" sz="quarter" idx="11"/>
          </p:nvPr>
        </p:nvSpPr>
        <p:spPr/>
        <p:txBody>
          <a:bodyPr/>
          <a:lstStyle/>
          <a:p>
            <a:fld id="{EECC7194-A4D0-457B-9D3E-53681723AFF7}" type="slidenum">
              <a:rPr lang="en-US" smtClean="0"/>
              <a:t>25</a:t>
            </a:fld>
            <a:endParaRPr lang="en-US" dirty="0"/>
          </a:p>
        </p:txBody>
      </p:sp>
      <p:pic>
        <p:nvPicPr>
          <p:cNvPr id="12" name="Picture 11"/>
          <p:cNvPicPr>
            <a:picLocks noChangeAspect="1"/>
          </p:cNvPicPr>
          <p:nvPr/>
        </p:nvPicPr>
        <p:blipFill>
          <a:blip r:embed="rId2"/>
          <a:stretch>
            <a:fillRect/>
          </a:stretch>
        </p:blipFill>
        <p:spPr>
          <a:xfrm>
            <a:off x="8255635" y="807720"/>
            <a:ext cx="2447925" cy="57035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84530" y="1405890"/>
            <a:ext cx="7051040" cy="5106035"/>
          </a:xfrm>
        </p:spPr>
        <p:txBody>
          <a:bodyPr/>
          <a:lstStyle/>
          <a:p>
            <a:pPr algn="just"/>
            <a:r>
              <a:rPr lang="en-US" sz="2000">
                <a:latin typeface="+mn-lt"/>
                <a:cs typeface="+mn-lt"/>
              </a:rPr>
              <a:t>In backward elimination, we start with all the features and removes the least significant feature at each iteration which improves the performance of the model. We repeat this until no improvement is observed on removal of features.</a:t>
            </a:r>
          </a:p>
        </p:txBody>
      </p:sp>
      <p:sp>
        <p:nvSpPr>
          <p:cNvPr id="7" name="Title 6"/>
          <p:cNvSpPr>
            <a:spLocks noGrp="1"/>
          </p:cNvSpPr>
          <p:nvPr>
            <p:ph type="title"/>
          </p:nvPr>
        </p:nvSpPr>
        <p:spPr/>
        <p:txBody>
          <a:bodyPr/>
          <a:lstStyle/>
          <a:p>
            <a:r>
              <a:rPr lang="en-US"/>
              <a:t>Backward Elimination</a:t>
            </a:r>
          </a:p>
        </p:txBody>
      </p:sp>
      <p:sp>
        <p:nvSpPr>
          <p:cNvPr id="5" name="Slide Number Placeholder 4"/>
          <p:cNvSpPr>
            <a:spLocks noGrp="1"/>
          </p:cNvSpPr>
          <p:nvPr>
            <p:ph type="sldNum" sz="quarter" idx="11"/>
          </p:nvPr>
        </p:nvSpPr>
        <p:spPr/>
        <p:txBody>
          <a:bodyPr/>
          <a:lstStyle/>
          <a:p>
            <a:fld id="{EECC7194-A4D0-457B-9D3E-53681723AFF7}" type="slidenum">
              <a:rPr lang="en-US" smtClean="0"/>
              <a:t>26</a:t>
            </a:fld>
            <a:endParaRPr lang="en-US" dirty="0"/>
          </a:p>
        </p:txBody>
      </p:sp>
      <p:pic>
        <p:nvPicPr>
          <p:cNvPr id="2" name="Picture 1"/>
          <p:cNvPicPr>
            <a:picLocks noChangeAspect="1"/>
          </p:cNvPicPr>
          <p:nvPr/>
        </p:nvPicPr>
        <p:blipFill>
          <a:blip r:embed="rId2"/>
          <a:stretch>
            <a:fillRect/>
          </a:stretch>
        </p:blipFill>
        <p:spPr>
          <a:xfrm>
            <a:off x="8502947" y="993269"/>
            <a:ext cx="2017092" cy="5380186"/>
          </a:xfrm>
          <a:prstGeom prst="rect">
            <a:avLst/>
          </a:prstGeom>
        </p:spPr>
      </p:pic>
      <p:pic>
        <p:nvPicPr>
          <p:cNvPr id="3" name="Picture 2"/>
          <p:cNvPicPr>
            <a:picLocks noChangeAspect="1"/>
          </p:cNvPicPr>
          <p:nvPr/>
        </p:nvPicPr>
        <p:blipFill>
          <a:blip r:embed="rId3"/>
          <a:stretch>
            <a:fillRect/>
          </a:stretch>
        </p:blipFill>
        <p:spPr>
          <a:xfrm>
            <a:off x="1339059" y="2789605"/>
            <a:ext cx="4861981" cy="345215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Great Lakes - Great Learnings | Date: 05 MAR, 2020 </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1"/>
            <a:ext cx="4367542"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29596" y="1"/>
            <a:ext cx="4367542"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p:cNvSpPr txBox="1"/>
          <p:nvPr/>
        </p:nvSpPr>
        <p:spPr>
          <a:xfrm>
            <a:off x="109931" y="745816"/>
            <a:ext cx="3595795" cy="1846659"/>
          </a:xfrm>
          <a:prstGeom prst="rect">
            <a:avLst/>
          </a:prstGeom>
          <a:noFill/>
        </p:spPr>
        <p:txBody>
          <a:bodyPr wrap="square" lIns="0" tIns="0" rIns="0" bIns="0" rtlCol="0">
            <a:spAutoFit/>
          </a:bodyPr>
          <a:lstStyle/>
          <a:p>
            <a:pPr algn="ctr">
              <a:tabLst>
                <a:tab pos="347345" algn="l"/>
              </a:tabLst>
            </a:pPr>
            <a:r>
              <a:rPr lang="en-US" sz="4000" b="1" dirty="0">
                <a:solidFill>
                  <a:srgbClr val="00A5AA"/>
                </a:solidFill>
                <a:latin typeface="+mj-lt"/>
              </a:rPr>
              <a:t>BASE </a:t>
            </a:r>
            <a:r>
              <a:rPr lang="en-US" sz="4000" b="1" dirty="0">
                <a:solidFill>
                  <a:schemeClr val="bg1"/>
                </a:solidFill>
                <a:latin typeface="+mj-lt"/>
              </a:rPr>
              <a:t>Algorithm Evaluation</a:t>
            </a:r>
          </a:p>
        </p:txBody>
      </p:sp>
      <p:sp>
        <p:nvSpPr>
          <p:cNvPr id="19" name="TextBox 18"/>
          <p:cNvSpPr txBox="1"/>
          <p:nvPr/>
        </p:nvSpPr>
        <p:spPr>
          <a:xfrm>
            <a:off x="4773387" y="2664749"/>
            <a:ext cx="7203605" cy="3754874"/>
          </a:xfrm>
          <a:prstGeom prst="rect">
            <a:avLst/>
          </a:prstGeom>
          <a:noFill/>
        </p:spPr>
        <p:txBody>
          <a:bodyPr wrap="square" rtlCol="0">
            <a:spAutoFit/>
          </a:bodyPr>
          <a:lstStyle/>
          <a:p>
            <a:r>
              <a:rPr lang="en-US" sz="1400" dirty="0"/>
              <a:t>The Assumptions for the various models are:</a:t>
            </a:r>
          </a:p>
          <a:p>
            <a:pPr lvl="0"/>
            <a:r>
              <a:rPr lang="en-IN" sz="1400" b="1" u="sng" dirty="0"/>
              <a:t>SVM</a:t>
            </a:r>
            <a:endParaRPr lang="en-IN" sz="1400" dirty="0"/>
          </a:p>
          <a:p>
            <a:r>
              <a:rPr lang="en-IN" sz="1400" b="1" dirty="0"/>
              <a:t>      </a:t>
            </a:r>
            <a:r>
              <a:rPr lang="en-IN" sz="1400" dirty="0"/>
              <a:t>There are no model assumptions to validate for SVM.</a:t>
            </a:r>
          </a:p>
          <a:p>
            <a:pPr lvl="0"/>
            <a:r>
              <a:rPr lang="en-IN" sz="1400" b="1" u="sng" dirty="0"/>
              <a:t>Tree Based models</a:t>
            </a:r>
            <a:endParaRPr lang="en-IN" sz="1400" dirty="0"/>
          </a:p>
          <a:p>
            <a:r>
              <a:rPr lang="en-IN" sz="1400" dirty="0"/>
              <a:t>For tree-based models such as </a:t>
            </a:r>
            <a:r>
              <a:rPr lang="en-IN" sz="1400" i="1" dirty="0"/>
              <a:t>Decision Trees</a:t>
            </a:r>
            <a:r>
              <a:rPr lang="en-IN" sz="1400" dirty="0"/>
              <a:t>, </a:t>
            </a:r>
            <a:r>
              <a:rPr lang="en-IN" sz="1400" i="1" dirty="0"/>
              <a:t>Random Forest</a:t>
            </a:r>
            <a:r>
              <a:rPr lang="en-IN" sz="1400" dirty="0"/>
              <a:t> &amp; </a:t>
            </a:r>
            <a:r>
              <a:rPr lang="en-IN" sz="1400" i="1" dirty="0"/>
              <a:t>Gradient Boosting</a:t>
            </a:r>
            <a:r>
              <a:rPr lang="en-IN" sz="1400" dirty="0"/>
              <a:t> there are no model assumptions to validate.</a:t>
            </a:r>
          </a:p>
          <a:p>
            <a:r>
              <a:rPr lang="en-IN" sz="1400" dirty="0"/>
              <a:t>Unlike OLS regression or logistic regression, tree-based models are robust to outliers and do not require the dependent variables to meet any normality assumptions.</a:t>
            </a:r>
          </a:p>
          <a:p>
            <a:pPr lvl="0"/>
            <a:r>
              <a:rPr lang="en-IN" sz="1400" b="1" u="sng" dirty="0"/>
              <a:t>KNN</a:t>
            </a:r>
            <a:endParaRPr lang="en-IN" sz="1400" dirty="0"/>
          </a:p>
          <a:p>
            <a:r>
              <a:rPr lang="en-IN" sz="1400" b="1" dirty="0"/>
              <a:t>KNN is an </a:t>
            </a:r>
            <a:r>
              <a:rPr lang="en-IN" sz="1400" i="1" dirty="0"/>
              <a:t>non parametric lazy learning</a:t>
            </a:r>
            <a:r>
              <a:rPr lang="en-IN" sz="1400" b="1" dirty="0"/>
              <a:t> algorithm.</a:t>
            </a:r>
            <a:r>
              <a:rPr lang="en-IN" sz="1400" dirty="0"/>
              <a:t> That is a pretty concise statement. When you say a technique is non parametric , it means that it </a:t>
            </a:r>
            <a:r>
              <a:rPr lang="en-IN" sz="1400" b="1" dirty="0"/>
              <a:t>does not make any assumptions on the underlying data distribution.</a:t>
            </a:r>
            <a:endParaRPr lang="en-IN" sz="1400" dirty="0"/>
          </a:p>
          <a:p>
            <a:r>
              <a:rPr lang="en-IN" sz="1400" dirty="0"/>
              <a:t> </a:t>
            </a:r>
          </a:p>
          <a:p>
            <a:r>
              <a:rPr lang="en-IN" sz="1400" b="1" u="sng" dirty="0"/>
              <a:t>Naïve Bayes</a:t>
            </a:r>
            <a:endParaRPr lang="en-IN" sz="1400" dirty="0"/>
          </a:p>
          <a:p>
            <a:r>
              <a:rPr lang="en-IN" sz="1400" dirty="0"/>
              <a:t>In case of </a:t>
            </a:r>
            <a:r>
              <a:rPr lang="en-IN" sz="1400" b="1" dirty="0"/>
              <a:t>Naive Bayes Classifier</a:t>
            </a:r>
            <a:r>
              <a:rPr lang="en-IN" sz="1400" dirty="0"/>
              <a:t> an assumption is that the </a:t>
            </a:r>
            <a:r>
              <a:rPr lang="en-IN" sz="1400" b="1" dirty="0"/>
              <a:t>predictors/features are independent.</a:t>
            </a:r>
            <a:r>
              <a:rPr lang="en-IN" sz="1400" dirty="0"/>
              <a:t> Another assumption made here is that all the </a:t>
            </a:r>
            <a:r>
              <a:rPr lang="en-IN" sz="1400" b="1" dirty="0"/>
              <a:t>predictors have an equal effect on the outcome.</a:t>
            </a:r>
            <a:endParaRPr lang="en-IN" sz="1400" dirty="0"/>
          </a:p>
          <a:p>
            <a:endParaRPr lang="en-US" sz="1400" dirty="0"/>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sp>
        <p:nvSpPr>
          <p:cNvPr id="25" name="TextBox 24"/>
          <p:cNvSpPr txBox="1"/>
          <p:nvPr/>
        </p:nvSpPr>
        <p:spPr>
          <a:xfrm>
            <a:off x="4773387" y="564572"/>
            <a:ext cx="7203605" cy="1815882"/>
          </a:xfrm>
          <a:prstGeom prst="rect">
            <a:avLst/>
          </a:prstGeom>
          <a:noFill/>
        </p:spPr>
        <p:txBody>
          <a:bodyPr wrap="square" rtlCol="0">
            <a:spAutoFit/>
          </a:bodyPr>
          <a:lstStyle/>
          <a:p>
            <a:r>
              <a:rPr lang="en-US" sz="1400" dirty="0"/>
              <a:t>Let's create a baseline of performance on this problem and spot-check a number of different algorithms. We will select a suite of different algorithms capable of working on this classification problem. The six algorithms selected include:</a:t>
            </a:r>
          </a:p>
          <a:p>
            <a:endParaRPr lang="en-US" sz="1400" dirty="0"/>
          </a:p>
          <a:p>
            <a:r>
              <a:rPr lang="en-US" sz="1400" dirty="0"/>
              <a:t>Linear Algorithms: Logistic Regression (LR)</a:t>
            </a:r>
          </a:p>
          <a:p>
            <a:endParaRPr lang="en-US" sz="1400" dirty="0"/>
          </a:p>
          <a:p>
            <a:r>
              <a:rPr lang="en-US" sz="1400" dirty="0"/>
              <a:t>Nonlinear Algorithms: Decision Trees, Support Vector Machines (SVM), Gaussian Naive Bayes (NB) and k-Nearest Neighbors (KNN).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2579914"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35718" y="1"/>
            <a:ext cx="258297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p:cNvSpPr txBox="1"/>
          <p:nvPr/>
        </p:nvSpPr>
        <p:spPr>
          <a:xfrm>
            <a:off x="109932" y="745816"/>
            <a:ext cx="2469982" cy="215444"/>
          </a:xfrm>
          <a:prstGeom prst="rect">
            <a:avLst/>
          </a:prstGeom>
          <a:noFill/>
        </p:spPr>
        <p:txBody>
          <a:bodyPr wrap="square" lIns="0" tIns="0" rIns="0" bIns="0" rtlCol="0">
            <a:spAutoFit/>
          </a:bodyPr>
          <a:lstStyle/>
          <a:p>
            <a:pPr algn="ctr">
              <a:tabLst>
                <a:tab pos="347345" algn="l"/>
              </a:tabLst>
            </a:pPr>
            <a:r>
              <a:rPr lang="en-US" sz="1400" b="1" dirty="0">
                <a:solidFill>
                  <a:srgbClr val="00A5AA"/>
                </a:solidFill>
                <a:latin typeface="+mj-lt"/>
              </a:rPr>
              <a:t>BASE </a:t>
            </a:r>
            <a:r>
              <a:rPr lang="en-US" sz="1400" b="1" dirty="0">
                <a:solidFill>
                  <a:schemeClr val="bg1"/>
                </a:solidFill>
                <a:latin typeface="+mj-lt"/>
              </a:rPr>
              <a:t>Algorithm Evaluation</a:t>
            </a: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sp>
        <p:nvSpPr>
          <p:cNvPr id="20" name="Rectangle 19"/>
          <p:cNvSpPr/>
          <p:nvPr/>
        </p:nvSpPr>
        <p:spPr>
          <a:xfrm>
            <a:off x="3020787" y="873172"/>
            <a:ext cx="6645728" cy="2555828"/>
          </a:xfrm>
          <a:prstGeom prst="rect">
            <a:avLst/>
          </a:prstGeom>
        </p:spPr>
        <p:txBody>
          <a:bodyPr wrap="square">
            <a:spAutoFit/>
          </a:bodyPr>
          <a:lstStyle/>
          <a:p>
            <a:pPr>
              <a:lnSpc>
                <a:spcPts val="2400"/>
              </a:lnSpc>
              <a:spcBef>
                <a:spcPts val="1030"/>
              </a:spcBef>
              <a:spcAft>
                <a:spcPts val="0"/>
              </a:spcAft>
            </a:pPr>
            <a:r>
              <a:rPr lang="en-IN" sz="1200" b="1" dirty="0">
                <a:latin typeface="Arial" panose="020B0604020202020204" pitchFamily="34" charset="0"/>
                <a:ea typeface="Times New Roman" panose="02020603050405020304" pitchFamily="18" charset="0"/>
              </a:rPr>
              <a:t> </a:t>
            </a:r>
            <a:r>
              <a:rPr lang="en-IN" sz="1200" spc="-5" dirty="0">
                <a:solidFill>
                  <a:srgbClr val="292929"/>
                </a:solidFill>
                <a:latin typeface="Arial" panose="020B0604020202020204" pitchFamily="34" charset="0"/>
                <a:ea typeface="Times New Roman" panose="02020603050405020304" pitchFamily="18" charset="0"/>
              </a:rPr>
              <a:t>The logistic regression assumptions are quite different from OLS regression in that:</a:t>
            </a:r>
            <a:endParaRPr lang="en-IN" sz="1200" dirty="0">
              <a:latin typeface="Times New Roman" panose="02020603050405020304" pitchFamily="18" charset="0"/>
              <a:ea typeface="Times New Roman" panose="02020603050405020304" pitchFamily="18" charset="0"/>
            </a:endParaRPr>
          </a:p>
          <a:p>
            <a:pPr>
              <a:lnSpc>
                <a:spcPts val="2400"/>
              </a:lnSpc>
              <a:spcBef>
                <a:spcPts val="1030"/>
              </a:spcBef>
              <a:spcAft>
                <a:spcPts val="0"/>
              </a:spcAft>
            </a:pPr>
            <a:r>
              <a:rPr lang="en-IN" sz="1200" spc="-5" dirty="0">
                <a:solidFill>
                  <a:srgbClr val="292929"/>
                </a:solidFill>
                <a:latin typeface="Arial" panose="020B0604020202020204" pitchFamily="34" charset="0"/>
                <a:ea typeface="Times New Roman" panose="02020603050405020304" pitchFamily="18" charset="0"/>
                <a:cs typeface="Tunga"/>
              </a:rPr>
              <a:t>1.There is no need for a linear relationship between the independent and dependent variables.</a:t>
            </a:r>
            <a:endParaRPr lang="en-IN" sz="1100" dirty="0">
              <a:latin typeface="Calibri" panose="020F0502020204030204" pitchFamily="34" charset="0"/>
              <a:ea typeface="Times New Roman" panose="02020603050405020304" pitchFamily="18" charset="0"/>
              <a:cs typeface="Tunga"/>
            </a:endParaRPr>
          </a:p>
          <a:p>
            <a:pPr>
              <a:lnSpc>
                <a:spcPts val="2400"/>
              </a:lnSpc>
              <a:spcBef>
                <a:spcPts val="1030"/>
              </a:spcBef>
              <a:spcAft>
                <a:spcPts val="0"/>
              </a:spcAft>
            </a:pPr>
            <a:r>
              <a:rPr lang="en-IN" sz="1200" spc="-5" dirty="0">
                <a:solidFill>
                  <a:srgbClr val="292929"/>
                </a:solidFill>
                <a:latin typeface="Arial" panose="020B0604020202020204" pitchFamily="34" charset="0"/>
                <a:ea typeface="Times New Roman" panose="02020603050405020304" pitchFamily="18" charset="0"/>
                <a:cs typeface="Tunga"/>
              </a:rPr>
              <a:t>2.There is no need for residuals to be normal.</a:t>
            </a:r>
            <a:endParaRPr lang="en-IN" sz="1100" dirty="0">
              <a:latin typeface="Calibri" panose="020F0502020204030204" pitchFamily="34" charset="0"/>
              <a:ea typeface="Times New Roman" panose="02020603050405020304" pitchFamily="18" charset="0"/>
              <a:cs typeface="Tunga"/>
            </a:endParaRPr>
          </a:p>
          <a:p>
            <a:pPr>
              <a:lnSpc>
                <a:spcPts val="2400"/>
              </a:lnSpc>
              <a:spcBef>
                <a:spcPts val="1030"/>
              </a:spcBef>
              <a:spcAft>
                <a:spcPts val="0"/>
              </a:spcAft>
            </a:pPr>
            <a:r>
              <a:rPr lang="en-IN" sz="1200" spc="-5" dirty="0">
                <a:solidFill>
                  <a:srgbClr val="292929"/>
                </a:solidFill>
                <a:latin typeface="Arial" panose="020B0604020202020204" pitchFamily="34" charset="0"/>
                <a:ea typeface="Times New Roman" panose="02020603050405020304" pitchFamily="18" charset="0"/>
                <a:cs typeface="Tunga"/>
              </a:rPr>
              <a:t>3.There is no need to meet the homoscedasticity assumption</a:t>
            </a:r>
            <a:endParaRPr lang="en-IN" sz="1100" dirty="0">
              <a:latin typeface="Calibri" panose="020F0502020204030204" pitchFamily="34" charset="0"/>
              <a:ea typeface="Times New Roman" panose="02020603050405020304" pitchFamily="18" charset="0"/>
              <a:cs typeface="Tunga"/>
            </a:endParaRPr>
          </a:p>
          <a:p>
            <a:pPr>
              <a:lnSpc>
                <a:spcPts val="2400"/>
              </a:lnSpc>
              <a:spcBef>
                <a:spcPts val="1030"/>
              </a:spcBef>
              <a:spcAft>
                <a:spcPts val="0"/>
              </a:spcAft>
            </a:pPr>
            <a:r>
              <a:rPr lang="en-IN" sz="1200" spc="-5" dirty="0">
                <a:solidFill>
                  <a:srgbClr val="292929"/>
                </a:solidFill>
                <a:latin typeface="Arial" panose="020B0604020202020204" pitchFamily="34" charset="0"/>
                <a:ea typeface="Times New Roman" panose="02020603050405020304" pitchFamily="18" charset="0"/>
                <a:cs typeface="Tunga"/>
              </a:rPr>
              <a:t>4.So what are the assumptions that need to be met for logistic regression?</a:t>
            </a:r>
          </a:p>
          <a:p>
            <a:pPr>
              <a:lnSpc>
                <a:spcPts val="2400"/>
              </a:lnSpc>
              <a:spcBef>
                <a:spcPts val="1030"/>
              </a:spcBef>
              <a:spcAft>
                <a:spcPts val="0"/>
              </a:spcAft>
            </a:pPr>
            <a:endParaRPr lang="en-IN" dirty="0"/>
          </a:p>
        </p:txBody>
      </p:sp>
      <p:sp>
        <p:nvSpPr>
          <p:cNvPr id="22" name="Rectangle 21"/>
          <p:cNvSpPr/>
          <p:nvPr/>
        </p:nvSpPr>
        <p:spPr>
          <a:xfrm>
            <a:off x="3020787" y="3699377"/>
            <a:ext cx="7059387" cy="1579920"/>
          </a:xfrm>
          <a:prstGeom prst="rect">
            <a:avLst/>
          </a:prstGeom>
        </p:spPr>
        <p:txBody>
          <a:bodyPr wrap="square">
            <a:spAutoFit/>
          </a:bodyPr>
          <a:lstStyle/>
          <a:p>
            <a:pPr>
              <a:lnSpc>
                <a:spcPts val="2400"/>
              </a:lnSpc>
              <a:spcBef>
                <a:spcPts val="2065"/>
              </a:spcBef>
              <a:spcAft>
                <a:spcPts val="0"/>
              </a:spcAft>
            </a:pPr>
            <a:r>
              <a:rPr lang="en-IN" sz="1200" b="1" spc="-25" dirty="0">
                <a:solidFill>
                  <a:srgbClr val="292929"/>
                </a:solidFill>
                <a:latin typeface="Arial" panose="020B0604020202020204" pitchFamily="34" charset="0"/>
                <a:ea typeface="Times New Roman" panose="02020603050405020304" pitchFamily="18" charset="0"/>
                <a:cs typeface="Tunga"/>
              </a:rPr>
              <a:t>Assumption 1: Appropriate dependent variable structure</a:t>
            </a:r>
            <a:endParaRPr lang="en-IN" sz="1100" dirty="0">
              <a:latin typeface="Calibri" panose="020F0502020204030204" pitchFamily="34" charset="0"/>
              <a:ea typeface="Calibri" panose="020F0502020204030204" pitchFamily="34" charset="0"/>
              <a:cs typeface="Tunga"/>
            </a:endParaRPr>
          </a:p>
          <a:p>
            <a:pPr>
              <a:lnSpc>
                <a:spcPts val="2400"/>
              </a:lnSpc>
              <a:spcBef>
                <a:spcPts val="1030"/>
              </a:spcBef>
              <a:spcAft>
                <a:spcPts val="0"/>
              </a:spcAft>
            </a:pPr>
            <a:r>
              <a:rPr lang="en-IN" sz="1200" spc="-5" dirty="0">
                <a:solidFill>
                  <a:srgbClr val="292929"/>
                </a:solidFill>
                <a:latin typeface="Arial" panose="020B0604020202020204" pitchFamily="34" charset="0"/>
                <a:ea typeface="Times New Roman" panose="02020603050405020304" pitchFamily="18" charset="0"/>
                <a:cs typeface="Tunga"/>
              </a:rPr>
              <a:t>This assumption simply states that a binary logistic regression requires your dependent variable to be dichotomous and an ordinal logistic regression requires it to be ordinal.</a:t>
            </a:r>
            <a:endParaRPr lang="en-IN" sz="1100" dirty="0">
              <a:latin typeface="Calibri" panose="020F0502020204030204" pitchFamily="34" charset="0"/>
              <a:ea typeface="Times New Roman" panose="02020603050405020304" pitchFamily="18" charset="0"/>
              <a:cs typeface="Tunga"/>
            </a:endParaRPr>
          </a:p>
          <a:p>
            <a:pPr>
              <a:lnSpc>
                <a:spcPts val="2400"/>
              </a:lnSpc>
              <a:spcBef>
                <a:spcPts val="1030"/>
              </a:spcBef>
              <a:spcAft>
                <a:spcPts val="0"/>
              </a:spcAft>
            </a:pPr>
            <a:r>
              <a:rPr lang="en-IN" sz="1200" spc="-5" dirty="0">
                <a:solidFill>
                  <a:srgbClr val="292929"/>
                </a:solidFill>
                <a:latin typeface="Arial" panose="020B0604020202020204" pitchFamily="34" charset="0"/>
                <a:ea typeface="Times New Roman" panose="02020603050405020304" pitchFamily="18" charset="0"/>
                <a:cs typeface="Tunga"/>
              </a:rPr>
              <a:t>In addition, the dependent variable should neither be an interval nor ratio scale.</a:t>
            </a:r>
            <a:endParaRPr lang="en-IN" sz="1100" dirty="0">
              <a:effectLst/>
              <a:latin typeface="Calibri" panose="020F0502020204030204" pitchFamily="34" charset="0"/>
              <a:ea typeface="Calibri" panose="020F0502020204030204" pitchFamily="34" charset="0"/>
              <a:cs typeface="Tunga"/>
            </a:endParaRPr>
          </a:p>
        </p:txBody>
      </p:sp>
      <p:sp>
        <p:nvSpPr>
          <p:cNvPr id="2" name="Rectangle 1"/>
          <p:cNvSpPr/>
          <p:nvPr/>
        </p:nvSpPr>
        <p:spPr>
          <a:xfrm>
            <a:off x="3040570" y="427007"/>
            <a:ext cx="2454518" cy="369332"/>
          </a:xfrm>
          <a:prstGeom prst="rect">
            <a:avLst/>
          </a:prstGeom>
        </p:spPr>
        <p:txBody>
          <a:bodyPr wrap="none">
            <a:spAutoFit/>
          </a:bodyPr>
          <a:lstStyle/>
          <a:p>
            <a:pPr lvl="0"/>
            <a:r>
              <a:rPr lang="en-IN" b="1" u="sng" dirty="0"/>
              <a:t>Logistic Regression</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2579914"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35718" y="1"/>
            <a:ext cx="258297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p:cNvSpPr txBox="1"/>
          <p:nvPr/>
        </p:nvSpPr>
        <p:spPr>
          <a:xfrm>
            <a:off x="109932" y="745816"/>
            <a:ext cx="2469982" cy="215444"/>
          </a:xfrm>
          <a:prstGeom prst="rect">
            <a:avLst/>
          </a:prstGeom>
          <a:noFill/>
        </p:spPr>
        <p:txBody>
          <a:bodyPr wrap="square" lIns="0" tIns="0" rIns="0" bIns="0" rtlCol="0">
            <a:spAutoFit/>
          </a:bodyPr>
          <a:lstStyle/>
          <a:p>
            <a:pPr algn="ctr">
              <a:tabLst>
                <a:tab pos="347345" algn="l"/>
              </a:tabLst>
            </a:pPr>
            <a:r>
              <a:rPr lang="en-US" sz="1400" b="1" dirty="0">
                <a:solidFill>
                  <a:srgbClr val="00A5AA"/>
                </a:solidFill>
                <a:latin typeface="+mj-lt"/>
              </a:rPr>
              <a:t>BASE </a:t>
            </a:r>
            <a:r>
              <a:rPr lang="en-US" sz="1400" b="1" dirty="0">
                <a:solidFill>
                  <a:schemeClr val="bg1"/>
                </a:solidFill>
                <a:latin typeface="+mj-lt"/>
              </a:rPr>
              <a:t>Algorithm Evaluation</a:t>
            </a: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pic>
        <p:nvPicPr>
          <p:cNvPr id="2" name="Picture 1"/>
          <p:cNvPicPr>
            <a:picLocks noChangeAspect="1"/>
          </p:cNvPicPr>
          <p:nvPr/>
        </p:nvPicPr>
        <p:blipFill>
          <a:blip r:embed="rId3"/>
          <a:stretch>
            <a:fillRect/>
          </a:stretch>
        </p:blipFill>
        <p:spPr>
          <a:xfrm>
            <a:off x="2917282" y="306000"/>
            <a:ext cx="5860288" cy="5174428"/>
          </a:xfrm>
          <a:prstGeom prst="rect">
            <a:avLst/>
          </a:prstGeom>
        </p:spPr>
      </p:pic>
      <p:sp>
        <p:nvSpPr>
          <p:cNvPr id="5" name="TextBox 4"/>
          <p:cNvSpPr txBox="1"/>
          <p:nvPr/>
        </p:nvSpPr>
        <p:spPr>
          <a:xfrm>
            <a:off x="2917282" y="5480428"/>
            <a:ext cx="8497888" cy="246221"/>
          </a:xfrm>
          <a:prstGeom prst="rect">
            <a:avLst/>
          </a:prstGeom>
          <a:noFill/>
        </p:spPr>
        <p:txBody>
          <a:bodyPr wrap="square" rtlCol="0">
            <a:spAutoFit/>
          </a:bodyPr>
          <a:lstStyle/>
          <a:p>
            <a:r>
              <a:rPr lang="en-IN" sz="1000" dirty="0"/>
              <a:t>We have found most of the variables to full this assumption and the rest we </a:t>
            </a:r>
            <a:r>
              <a:rPr lang="en-IN" sz="1000" dirty="0" smtClean="0"/>
              <a:t>will work </a:t>
            </a:r>
            <a:r>
              <a:rPr lang="en-IN" sz="1000" dirty="0"/>
              <a:t>on after checking the base line results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Literature review</a:t>
            </a:r>
          </a:p>
        </p:txBody>
      </p:sp>
      <p:sp>
        <p:nvSpPr>
          <p:cNvPr id="4" name="Content Placeholder 3"/>
          <p:cNvSpPr>
            <a:spLocks noGrp="1"/>
          </p:cNvSpPr>
          <p:nvPr>
            <p:ph idx="1"/>
          </p:nvPr>
        </p:nvSpPr>
        <p:spPr>
          <a:xfrm>
            <a:off x="2095500" y="1992933"/>
            <a:ext cx="5038725" cy="1095375"/>
          </a:xfrm>
        </p:spPr>
        <p:txBody>
          <a:bodyPr/>
          <a:lstStyle/>
          <a:p>
            <a:r>
              <a:rPr lang="en-US" b="1" noProof="1">
                <a:solidFill>
                  <a:schemeClr val="accent2"/>
                </a:solidFill>
                <a:latin typeface="+mj-lt"/>
              </a:rPr>
              <a:t>Sudhamathy G and Jothi Venkateswaran</a:t>
            </a:r>
            <a:r>
              <a:rPr lang="en-US" sz="1200" dirty="0"/>
              <a:t/>
            </a:r>
            <a:br>
              <a:rPr lang="en-US" sz="1200" dirty="0"/>
            </a:br>
            <a:r>
              <a:rPr lang="en-US" sz="1200" dirty="0"/>
              <a:t>Analytics Using R for Predicting Credit Defaulters designed the decision tree-based classification model to predict the defaulters</a:t>
            </a:r>
          </a:p>
        </p:txBody>
      </p:sp>
      <p:sp>
        <p:nvSpPr>
          <p:cNvPr id="5" name="Slide Number Placeholder 4"/>
          <p:cNvSpPr>
            <a:spLocks noGrp="1"/>
          </p:cNvSpPr>
          <p:nvPr>
            <p:ph type="sldNum" sz="quarter" idx="11"/>
          </p:nvPr>
        </p:nvSpPr>
        <p:spPr/>
        <p:txBody>
          <a:bodyPr/>
          <a:lstStyle/>
          <a:p>
            <a:fld id="{EECC7194-A4D0-457B-9D3E-53681723AFF7}" type="slidenum">
              <a:rPr lang="en-US" smtClean="0"/>
              <a:t>3</a:t>
            </a:fld>
            <a:endParaRPr lang="en-US" dirty="0"/>
          </a:p>
        </p:txBody>
      </p:sp>
      <p:sp>
        <p:nvSpPr>
          <p:cNvPr id="9" name="Content Placeholder 8"/>
          <p:cNvSpPr>
            <a:spLocks noGrp="1"/>
          </p:cNvSpPr>
          <p:nvPr>
            <p:ph idx="16"/>
          </p:nvPr>
        </p:nvSpPr>
        <p:spPr>
          <a:xfrm>
            <a:off x="2095500" y="3422739"/>
            <a:ext cx="5038725" cy="1095375"/>
          </a:xfrm>
        </p:spPr>
        <p:txBody>
          <a:bodyPr/>
          <a:lstStyle/>
          <a:p>
            <a:r>
              <a:rPr lang="en-US" b="1" noProof="1">
                <a:solidFill>
                  <a:schemeClr val="accent2"/>
                </a:solidFill>
                <a:latin typeface="+mj-lt"/>
              </a:rPr>
              <a:t>Jacob</a:t>
            </a:r>
            <a:r>
              <a:rPr lang="en-US" sz="1200" dirty="0"/>
              <a:t/>
            </a:r>
            <a:br>
              <a:rPr lang="en-US" sz="1200" dirty="0"/>
            </a:br>
            <a:r>
              <a:rPr lang="en-US" sz="1200" dirty="0"/>
              <a:t>Studied the most useful features and examined those features for prediction and accuracy of Random Forest Ensemble method which in turn showed the highest rate in predicting credit card defaulters </a:t>
            </a:r>
          </a:p>
        </p:txBody>
      </p:sp>
      <p:sp>
        <p:nvSpPr>
          <p:cNvPr id="10" name="Content Placeholder 9"/>
          <p:cNvSpPr>
            <a:spLocks noGrp="1"/>
          </p:cNvSpPr>
          <p:nvPr>
            <p:ph idx="17"/>
          </p:nvPr>
        </p:nvSpPr>
        <p:spPr>
          <a:xfrm>
            <a:off x="2095500" y="4867850"/>
            <a:ext cx="5038725" cy="1095375"/>
          </a:xfrm>
        </p:spPr>
        <p:txBody>
          <a:bodyPr/>
          <a:lstStyle/>
          <a:p>
            <a:r>
              <a:rPr lang="en-US" b="1" noProof="1">
                <a:solidFill>
                  <a:schemeClr val="accent2"/>
                </a:solidFill>
                <a:latin typeface="+mj-lt"/>
              </a:rPr>
              <a:t>Yeh and Lien</a:t>
            </a:r>
            <a:r>
              <a:rPr lang="en-US" sz="1200" dirty="0"/>
              <a:t/>
            </a:r>
            <a:br>
              <a:rPr lang="en-US" sz="1200" dirty="0"/>
            </a:br>
            <a:r>
              <a:rPr lang="en-US" sz="1200" dirty="0"/>
              <a:t>Studied the probability of credit card customers default, their finding suggested that artificial neural network was best outperforming machine learning algorithm. </a:t>
            </a:r>
          </a:p>
          <a:p>
            <a:endParaRPr lang="en-US" sz="1200" dirty="0"/>
          </a:p>
        </p:txBody>
      </p:sp>
      <p:sp>
        <p:nvSpPr>
          <p:cNvPr id="11"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26" name="Picture Placeholder 1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a:xfrm>
            <a:off x="722099" y="2157787"/>
            <a:ext cx="1057489" cy="687013"/>
          </a:xfrm>
        </p:spPr>
      </p:pic>
      <p:pic>
        <p:nvPicPr>
          <p:cNvPr id="27" name="Picture Placeholder 13"/>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a:xfrm>
            <a:off x="684213" y="3587616"/>
            <a:ext cx="1095375" cy="782410"/>
          </a:xfrm>
        </p:spPr>
      </p:pic>
      <p:pic>
        <p:nvPicPr>
          <p:cNvPr id="28" name="Picture Placeholder 15"/>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a:stretch>
            <a:fillRect/>
          </a:stretch>
        </p:blipFill>
        <p:spPr>
          <a:xfrm>
            <a:off x="684213" y="5025816"/>
            <a:ext cx="1095375" cy="782410"/>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2579914"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35718" y="1"/>
            <a:ext cx="258297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p:cNvSpPr txBox="1"/>
          <p:nvPr/>
        </p:nvSpPr>
        <p:spPr>
          <a:xfrm>
            <a:off x="109932" y="745816"/>
            <a:ext cx="2469982" cy="215444"/>
          </a:xfrm>
          <a:prstGeom prst="rect">
            <a:avLst/>
          </a:prstGeom>
          <a:noFill/>
        </p:spPr>
        <p:txBody>
          <a:bodyPr wrap="square" lIns="0" tIns="0" rIns="0" bIns="0" rtlCol="0">
            <a:spAutoFit/>
          </a:bodyPr>
          <a:lstStyle/>
          <a:p>
            <a:pPr algn="ctr">
              <a:tabLst>
                <a:tab pos="347345" algn="l"/>
              </a:tabLst>
            </a:pPr>
            <a:r>
              <a:rPr lang="en-US" sz="1400" b="1" dirty="0">
                <a:solidFill>
                  <a:srgbClr val="00A5AA"/>
                </a:solidFill>
                <a:latin typeface="+mj-lt"/>
              </a:rPr>
              <a:t>BASE </a:t>
            </a:r>
            <a:r>
              <a:rPr lang="en-US" sz="1400" b="1" dirty="0">
                <a:solidFill>
                  <a:schemeClr val="bg1"/>
                </a:solidFill>
                <a:latin typeface="+mj-lt"/>
              </a:rPr>
              <a:t>Algorithm Evaluation</a:t>
            </a: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sp>
        <p:nvSpPr>
          <p:cNvPr id="5" name="Rectangle 4"/>
          <p:cNvSpPr/>
          <p:nvPr/>
        </p:nvSpPr>
        <p:spPr>
          <a:xfrm>
            <a:off x="3048000" y="946269"/>
            <a:ext cx="7239000" cy="3875420"/>
          </a:xfrm>
          <a:prstGeom prst="rect">
            <a:avLst/>
          </a:prstGeom>
        </p:spPr>
        <p:txBody>
          <a:bodyPr wrap="square">
            <a:spAutoFit/>
          </a:bodyPr>
          <a:lstStyle/>
          <a:p>
            <a:pPr>
              <a:lnSpc>
                <a:spcPts val="2400"/>
              </a:lnSpc>
              <a:spcBef>
                <a:spcPts val="2065"/>
              </a:spcBef>
              <a:spcAft>
                <a:spcPts val="0"/>
              </a:spcAft>
            </a:pPr>
            <a:r>
              <a:rPr lang="en-IN" sz="1200" b="1" spc="-25" dirty="0">
                <a:solidFill>
                  <a:srgbClr val="292929"/>
                </a:solidFill>
                <a:latin typeface="Arial" panose="020B0604020202020204" pitchFamily="34" charset="0"/>
                <a:ea typeface="Times New Roman" panose="02020603050405020304" pitchFamily="18" charset="0"/>
                <a:cs typeface="Tunga"/>
              </a:rPr>
              <a:t>Assumption 3: No </a:t>
            </a:r>
            <a:r>
              <a:rPr lang="en-IN" sz="1200" b="1" spc="-25" dirty="0" err="1">
                <a:solidFill>
                  <a:srgbClr val="292929"/>
                </a:solidFill>
                <a:latin typeface="Arial" panose="020B0604020202020204" pitchFamily="34" charset="0"/>
                <a:ea typeface="Times New Roman" panose="02020603050405020304" pitchFamily="18" charset="0"/>
                <a:cs typeface="Tunga"/>
              </a:rPr>
              <a:t>Multicollinearity</a:t>
            </a:r>
            <a:endParaRPr lang="en-IN" sz="1100" dirty="0">
              <a:latin typeface="Calibri" panose="020F0502020204030204" pitchFamily="34" charset="0"/>
              <a:ea typeface="Calibri" panose="020F0502020204030204" pitchFamily="34" charset="0"/>
              <a:cs typeface="Tunga"/>
            </a:endParaRPr>
          </a:p>
          <a:p>
            <a:pPr>
              <a:lnSpc>
                <a:spcPts val="2400"/>
              </a:lnSpc>
              <a:spcBef>
                <a:spcPts val="1030"/>
              </a:spcBef>
              <a:spcAft>
                <a:spcPts val="0"/>
              </a:spcAft>
            </a:pPr>
            <a:r>
              <a:rPr lang="en-IN" sz="1200" spc="-5" dirty="0" err="1">
                <a:solidFill>
                  <a:srgbClr val="292929"/>
                </a:solidFill>
                <a:latin typeface="Arial" panose="020B0604020202020204" pitchFamily="34" charset="0"/>
                <a:ea typeface="Times New Roman" panose="02020603050405020304" pitchFamily="18" charset="0"/>
                <a:cs typeface="Tunga"/>
              </a:rPr>
              <a:t>Multicollinearity</a:t>
            </a:r>
            <a:r>
              <a:rPr lang="en-IN" sz="1200" spc="-5" dirty="0">
                <a:solidFill>
                  <a:srgbClr val="292929"/>
                </a:solidFill>
                <a:latin typeface="Arial" panose="020B0604020202020204" pitchFamily="34" charset="0"/>
                <a:ea typeface="Times New Roman" panose="02020603050405020304" pitchFamily="18" charset="0"/>
                <a:cs typeface="Tunga"/>
              </a:rPr>
              <a:t> refers to the high correlation between your independent variables.</a:t>
            </a:r>
            <a:endParaRPr lang="en-IN" sz="1100" dirty="0">
              <a:latin typeface="Calibri" panose="020F0502020204030204" pitchFamily="34" charset="0"/>
              <a:ea typeface="Calibri" panose="020F0502020204030204" pitchFamily="34" charset="0"/>
              <a:cs typeface="Tunga"/>
            </a:endParaRPr>
          </a:p>
          <a:p>
            <a:pPr>
              <a:lnSpc>
                <a:spcPts val="2400"/>
              </a:lnSpc>
              <a:spcBef>
                <a:spcPts val="2400"/>
              </a:spcBef>
              <a:spcAft>
                <a:spcPts val="0"/>
              </a:spcAft>
            </a:pPr>
            <a:r>
              <a:rPr lang="en-IN" sz="1200" spc="-5" dirty="0" err="1">
                <a:solidFill>
                  <a:srgbClr val="292929"/>
                </a:solidFill>
                <a:latin typeface="Arial" panose="020B0604020202020204" pitchFamily="34" charset="0"/>
                <a:ea typeface="Times New Roman" panose="02020603050405020304" pitchFamily="18" charset="0"/>
                <a:cs typeface="Tunga"/>
              </a:rPr>
              <a:t>Multicollinearity</a:t>
            </a:r>
            <a:r>
              <a:rPr lang="en-IN" sz="1200" spc="-5" dirty="0">
                <a:solidFill>
                  <a:srgbClr val="292929"/>
                </a:solidFill>
                <a:latin typeface="Arial" panose="020B0604020202020204" pitchFamily="34" charset="0"/>
                <a:ea typeface="Times New Roman" panose="02020603050405020304" pitchFamily="18" charset="0"/>
                <a:cs typeface="Tunga"/>
              </a:rPr>
              <a:t> is a problem because it creates redundant information that will cause the results of your regression model to be unreliable.</a:t>
            </a:r>
            <a:endParaRPr lang="en-IN" sz="1100" dirty="0">
              <a:latin typeface="Calibri" panose="020F0502020204030204" pitchFamily="34" charset="0"/>
              <a:ea typeface="Calibri" panose="020F0502020204030204" pitchFamily="34" charset="0"/>
              <a:cs typeface="Tunga"/>
            </a:endParaRPr>
          </a:p>
          <a:p>
            <a:pPr>
              <a:lnSpc>
                <a:spcPts val="2400"/>
              </a:lnSpc>
              <a:spcBef>
                <a:spcPts val="2400"/>
              </a:spcBef>
              <a:spcAft>
                <a:spcPts val="0"/>
              </a:spcAft>
            </a:pPr>
            <a:r>
              <a:rPr lang="en-IN" sz="1200" spc="-5" dirty="0">
                <a:solidFill>
                  <a:srgbClr val="292929"/>
                </a:solidFill>
                <a:latin typeface="Arial" panose="020B0604020202020204" pitchFamily="34" charset="0"/>
                <a:ea typeface="Times New Roman" panose="02020603050405020304" pitchFamily="18" charset="0"/>
                <a:cs typeface="Tunga"/>
              </a:rPr>
              <a:t>To circumvent this issue, we remove independent variables with high Variance Inflation Factor (VIF)*. As a general rule of thumb a VIF &gt; 10 is a strong indication of </a:t>
            </a:r>
            <a:r>
              <a:rPr lang="en-IN" sz="1200" spc="-5" dirty="0" err="1">
                <a:solidFill>
                  <a:srgbClr val="292929"/>
                </a:solidFill>
                <a:latin typeface="Arial" panose="020B0604020202020204" pitchFamily="34" charset="0"/>
                <a:ea typeface="Times New Roman" panose="02020603050405020304" pitchFamily="18" charset="0"/>
                <a:cs typeface="Tunga"/>
              </a:rPr>
              <a:t>multicollinearity</a:t>
            </a:r>
            <a:r>
              <a:rPr lang="en-IN" sz="1200" spc="-5" dirty="0">
                <a:solidFill>
                  <a:srgbClr val="292929"/>
                </a:solidFill>
                <a:latin typeface="Arial" panose="020B0604020202020204" pitchFamily="34" charset="0"/>
                <a:ea typeface="Times New Roman" panose="02020603050405020304" pitchFamily="18" charset="0"/>
                <a:cs typeface="Tunga"/>
              </a:rPr>
              <a:t>.</a:t>
            </a:r>
            <a:endParaRPr lang="en-IN" sz="1100" dirty="0">
              <a:latin typeface="Calibri" panose="020F0502020204030204" pitchFamily="34" charset="0"/>
              <a:ea typeface="Calibri" panose="020F0502020204030204" pitchFamily="34" charset="0"/>
              <a:cs typeface="Tunga"/>
            </a:endParaRPr>
          </a:p>
          <a:p>
            <a:pPr>
              <a:lnSpc>
                <a:spcPts val="2400"/>
              </a:lnSpc>
              <a:spcBef>
                <a:spcPts val="2400"/>
              </a:spcBef>
              <a:spcAft>
                <a:spcPts val="0"/>
              </a:spcAft>
            </a:pPr>
            <a:r>
              <a:rPr lang="en-IN" sz="1200" i="1" spc="-5" dirty="0">
                <a:solidFill>
                  <a:srgbClr val="292929"/>
                </a:solidFill>
                <a:latin typeface="Arial" panose="020B0604020202020204" pitchFamily="34" charset="0"/>
                <a:ea typeface="Times New Roman" panose="02020603050405020304" pitchFamily="18" charset="0"/>
                <a:cs typeface="Tunga"/>
              </a:rPr>
              <a:t>*VIF = 1 ÷ (1-R²)</a:t>
            </a:r>
            <a:endParaRPr lang="en-IN" sz="1100" dirty="0">
              <a:latin typeface="Calibri" panose="020F0502020204030204" pitchFamily="34" charset="0"/>
              <a:ea typeface="Calibri" panose="020F0502020204030204" pitchFamily="34" charset="0"/>
              <a:cs typeface="Tunga"/>
            </a:endParaRPr>
          </a:p>
          <a:p>
            <a:pPr>
              <a:lnSpc>
                <a:spcPts val="2400"/>
              </a:lnSpc>
              <a:spcBef>
                <a:spcPts val="2065"/>
              </a:spcBef>
              <a:spcAft>
                <a:spcPts val="0"/>
              </a:spcAft>
            </a:pPr>
            <a:r>
              <a:rPr lang="en-IN" sz="1200" b="1" spc="-25" dirty="0">
                <a:solidFill>
                  <a:srgbClr val="292929"/>
                </a:solidFill>
                <a:latin typeface="Arial" panose="020B0604020202020204" pitchFamily="34" charset="0"/>
                <a:ea typeface="Times New Roman" panose="02020603050405020304" pitchFamily="18" charset="0"/>
                <a:cs typeface="Tunga"/>
              </a:rPr>
              <a:t>Fo</a:t>
            </a:r>
            <a:r>
              <a:rPr lang="en-IN" sz="1200" spc="-25" dirty="0">
                <a:solidFill>
                  <a:srgbClr val="292929"/>
                </a:solidFill>
                <a:latin typeface="Arial" panose="020B0604020202020204" pitchFamily="34" charset="0"/>
                <a:ea typeface="Times New Roman" panose="02020603050405020304" pitchFamily="18" charset="0"/>
                <a:cs typeface="Tunga"/>
              </a:rPr>
              <a:t>r our dataset we used </a:t>
            </a:r>
            <a:r>
              <a:rPr lang="en-IN" sz="1200" spc="-25" dirty="0" err="1">
                <a:solidFill>
                  <a:srgbClr val="292929"/>
                </a:solidFill>
                <a:latin typeface="Arial" panose="020B0604020202020204" pitchFamily="34" charset="0"/>
                <a:ea typeface="Times New Roman" panose="02020603050405020304" pitchFamily="18" charset="0"/>
                <a:cs typeface="Tunga"/>
              </a:rPr>
              <a:t>vif</a:t>
            </a:r>
            <a:r>
              <a:rPr lang="en-IN" sz="1200" spc="-25" dirty="0">
                <a:solidFill>
                  <a:srgbClr val="292929"/>
                </a:solidFill>
                <a:latin typeface="Arial" panose="020B0604020202020204" pitchFamily="34" charset="0"/>
                <a:ea typeface="Times New Roman" panose="02020603050405020304" pitchFamily="18" charset="0"/>
                <a:cs typeface="Tunga"/>
              </a:rPr>
              <a:t> to remove </a:t>
            </a:r>
            <a:r>
              <a:rPr lang="en-IN" sz="1200" spc="-25" dirty="0" err="1">
                <a:solidFill>
                  <a:srgbClr val="292929"/>
                </a:solidFill>
                <a:latin typeface="Arial" panose="020B0604020202020204" pitchFamily="34" charset="0"/>
                <a:ea typeface="Times New Roman" panose="02020603050405020304" pitchFamily="18" charset="0"/>
                <a:cs typeface="Tunga"/>
              </a:rPr>
              <a:t>multicolinearity</a:t>
            </a:r>
            <a:r>
              <a:rPr lang="en-IN" sz="1200" spc="-25" dirty="0">
                <a:solidFill>
                  <a:srgbClr val="292929"/>
                </a:solidFill>
                <a:latin typeface="Arial" panose="020B0604020202020204" pitchFamily="34" charset="0"/>
                <a:ea typeface="Times New Roman" panose="02020603050405020304" pitchFamily="18" charset="0"/>
                <a:cs typeface="Tunga"/>
              </a:rPr>
              <a:t>.</a:t>
            </a:r>
            <a:endParaRPr lang="en-IN" sz="1100" dirty="0">
              <a:effectLst/>
              <a:latin typeface="Calibri" panose="020F0502020204030204" pitchFamily="34" charset="0"/>
              <a:ea typeface="Calibri" panose="020F0502020204030204" pitchFamily="34" charset="0"/>
              <a:cs typeface="Tung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2579914"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35718" y="1"/>
            <a:ext cx="258297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p:cNvSpPr txBox="1"/>
          <p:nvPr/>
        </p:nvSpPr>
        <p:spPr>
          <a:xfrm>
            <a:off x="109932" y="745816"/>
            <a:ext cx="2469982" cy="215444"/>
          </a:xfrm>
          <a:prstGeom prst="rect">
            <a:avLst/>
          </a:prstGeom>
          <a:noFill/>
        </p:spPr>
        <p:txBody>
          <a:bodyPr wrap="square" lIns="0" tIns="0" rIns="0" bIns="0" rtlCol="0">
            <a:spAutoFit/>
          </a:bodyPr>
          <a:lstStyle/>
          <a:p>
            <a:pPr algn="ctr">
              <a:tabLst>
                <a:tab pos="347345" algn="l"/>
              </a:tabLst>
            </a:pPr>
            <a:r>
              <a:rPr lang="en-US" sz="1400" b="1" dirty="0">
                <a:solidFill>
                  <a:srgbClr val="00A5AA"/>
                </a:solidFill>
                <a:latin typeface="+mj-lt"/>
              </a:rPr>
              <a:t>BASE </a:t>
            </a:r>
            <a:r>
              <a:rPr lang="en-US" sz="1400" b="1" dirty="0">
                <a:solidFill>
                  <a:schemeClr val="bg1"/>
                </a:solidFill>
                <a:latin typeface="+mj-lt"/>
              </a:rPr>
              <a:t>Algorithm Evaluation</a:t>
            </a: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pic>
        <p:nvPicPr>
          <p:cNvPr id="8" name="Picture 7"/>
          <p:cNvPicPr>
            <a:picLocks noChangeAspect="1"/>
          </p:cNvPicPr>
          <p:nvPr/>
        </p:nvPicPr>
        <p:blipFill>
          <a:blip r:embed="rId3"/>
          <a:stretch>
            <a:fillRect/>
          </a:stretch>
        </p:blipFill>
        <p:spPr>
          <a:xfrm>
            <a:off x="2718917" y="1911520"/>
            <a:ext cx="9105674" cy="4877437"/>
          </a:xfrm>
          <a:prstGeom prst="rect">
            <a:avLst/>
          </a:prstGeom>
        </p:spPr>
      </p:pic>
      <p:sp>
        <p:nvSpPr>
          <p:cNvPr id="10" name="Rectangle 9"/>
          <p:cNvSpPr/>
          <p:nvPr/>
        </p:nvSpPr>
        <p:spPr>
          <a:xfrm>
            <a:off x="2936629" y="11000"/>
            <a:ext cx="8702905" cy="1900520"/>
          </a:xfrm>
          <a:prstGeom prst="rect">
            <a:avLst/>
          </a:prstGeom>
        </p:spPr>
        <p:txBody>
          <a:bodyPr wrap="square">
            <a:spAutoFit/>
          </a:bodyPr>
          <a:lstStyle/>
          <a:p>
            <a:pPr>
              <a:lnSpc>
                <a:spcPts val="2400"/>
              </a:lnSpc>
              <a:spcBef>
                <a:spcPts val="2065"/>
              </a:spcBef>
              <a:spcAft>
                <a:spcPts val="0"/>
              </a:spcAft>
            </a:pPr>
            <a:r>
              <a:rPr lang="en-IN" sz="1200" b="1" spc="-25" dirty="0">
                <a:solidFill>
                  <a:srgbClr val="292929"/>
                </a:solidFill>
                <a:latin typeface="Arial" panose="020B0604020202020204" pitchFamily="34" charset="0"/>
                <a:ea typeface="Times New Roman" panose="02020603050405020304" pitchFamily="18" charset="0"/>
                <a:cs typeface="Tunga"/>
              </a:rPr>
              <a:t>Assumption 4: No Influential Outliers</a:t>
            </a:r>
            <a:endParaRPr lang="en-IN" sz="1100" dirty="0">
              <a:latin typeface="Calibri" panose="020F0502020204030204" pitchFamily="34" charset="0"/>
              <a:ea typeface="Times New Roman" panose="02020603050405020304" pitchFamily="18" charset="0"/>
              <a:cs typeface="Tunga"/>
            </a:endParaRPr>
          </a:p>
          <a:p>
            <a:pPr>
              <a:lnSpc>
                <a:spcPts val="2400"/>
              </a:lnSpc>
              <a:spcBef>
                <a:spcPts val="2065"/>
              </a:spcBef>
              <a:spcAft>
                <a:spcPts val="0"/>
              </a:spcAft>
            </a:pPr>
            <a:r>
              <a:rPr lang="en-IN" sz="1000" spc="-5" dirty="0">
                <a:solidFill>
                  <a:srgbClr val="292929"/>
                </a:solidFill>
                <a:latin typeface="Arial" panose="020B0604020202020204" pitchFamily="34" charset="0"/>
                <a:ea typeface="Times New Roman" panose="02020603050405020304" pitchFamily="18" charset="0"/>
                <a:cs typeface="Tunga"/>
              </a:rPr>
              <a:t>Influential outliers are extreme data points that affect the quality of the logistic regression model. Not all outliers are influential. we  need to check for which points are the influential ones before removing or transforming them for analysis.</a:t>
            </a:r>
            <a:endParaRPr lang="en-IN" sz="1000" dirty="0">
              <a:latin typeface="Calibri" panose="020F0502020204030204" pitchFamily="34" charset="0"/>
              <a:ea typeface="Calibri" panose="020F0502020204030204" pitchFamily="34" charset="0"/>
              <a:cs typeface="Tunga"/>
            </a:endParaRPr>
          </a:p>
          <a:p>
            <a:pPr>
              <a:lnSpc>
                <a:spcPts val="2400"/>
              </a:lnSpc>
              <a:spcBef>
                <a:spcPts val="2400"/>
              </a:spcBef>
              <a:spcAft>
                <a:spcPts val="0"/>
              </a:spcAft>
            </a:pPr>
            <a:r>
              <a:rPr lang="en-IN" sz="1000" spc="-5" dirty="0">
                <a:solidFill>
                  <a:srgbClr val="292929"/>
                </a:solidFill>
                <a:latin typeface="Arial" panose="020B0604020202020204" pitchFamily="34" charset="0"/>
                <a:ea typeface="Times New Roman" panose="02020603050405020304" pitchFamily="18" charset="0"/>
                <a:cs typeface="Tunga"/>
              </a:rPr>
              <a:t>To check for outliers, we can run Cook’s Distance on the data values. A high Cook’s Distance value indicates outliers.</a:t>
            </a:r>
            <a:endParaRPr lang="en-IN" sz="1000" dirty="0">
              <a:effectLst/>
              <a:latin typeface="Calibri" panose="020F0502020204030204" pitchFamily="34" charset="0"/>
              <a:ea typeface="Calibri" panose="020F0502020204030204" pitchFamily="34" charset="0"/>
              <a:cs typeface="Tung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61549" y="88776"/>
            <a:ext cx="5929235" cy="653396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3599" y="347438"/>
            <a:ext cx="8931728" cy="4537076"/>
          </a:xfrm>
          <a:prstGeom prst="rect">
            <a:avLst/>
          </a:prstGeom>
        </p:spPr>
      </p:pic>
      <p:sp>
        <p:nvSpPr>
          <p:cNvPr id="6" name="Rectangle 5"/>
          <p:cNvSpPr/>
          <p:nvPr/>
        </p:nvSpPr>
        <p:spPr>
          <a:xfrm>
            <a:off x="600722" y="4938092"/>
            <a:ext cx="10990555" cy="1200329"/>
          </a:xfrm>
          <a:prstGeom prst="rect">
            <a:avLst/>
          </a:prstGeom>
        </p:spPr>
        <p:txBody>
          <a:bodyPr wrap="square">
            <a:spAutoFit/>
          </a:bodyPr>
          <a:lstStyle/>
          <a:p>
            <a:pPr algn="just"/>
            <a:r>
              <a:rPr lang="en-US" dirty="0">
                <a:cs typeface="+mn-lt"/>
              </a:rPr>
              <a:t>Points we considered when making the pipeline:</a:t>
            </a:r>
          </a:p>
          <a:p>
            <a:pPr marL="285750" indent="-285750" algn="just">
              <a:buFont typeface="Arial" panose="020B0604020202020204" pitchFamily="34" charset="0"/>
              <a:buChar char="•"/>
            </a:pPr>
            <a:r>
              <a:rPr lang="en-US" dirty="0">
                <a:cs typeface="+mn-lt"/>
              </a:rPr>
              <a:t>As the target variable is imbalanced, to get a constant ratio for the different folds we use stratified </a:t>
            </a:r>
            <a:r>
              <a:rPr lang="en-US" dirty="0" err="1">
                <a:cs typeface="+mn-lt"/>
              </a:rPr>
              <a:t>Kfold</a:t>
            </a:r>
            <a:endParaRPr lang="en-US" dirty="0">
              <a:cs typeface="+mn-lt"/>
            </a:endParaRPr>
          </a:p>
          <a:p>
            <a:pPr algn="just"/>
            <a:r>
              <a:rPr lang="en-US" dirty="0">
                <a:cs typeface="+mn-lt"/>
              </a:rPr>
              <a:t>Cross validation</a:t>
            </a:r>
          </a:p>
          <a:p>
            <a:pPr marL="285750" indent="-285750" algn="just">
              <a:buFont typeface="Arial" panose="020B0604020202020204" pitchFamily="34" charset="0"/>
              <a:buChar char="•"/>
            </a:pPr>
            <a:r>
              <a:rPr lang="en-US" dirty="0">
                <a:cs typeface="+mn-lt"/>
              </a:rPr>
              <a:t>We choose accuracy, precision, recall, f1-score, </a:t>
            </a:r>
            <a:r>
              <a:rPr lang="en-US" dirty="0" err="1">
                <a:cs typeface="+mn-lt"/>
              </a:rPr>
              <a:t>roc_auc</a:t>
            </a:r>
            <a:r>
              <a:rPr lang="en-US" dirty="0">
                <a:cs typeface="+mn-lt"/>
              </a:rPr>
              <a:t> as the scoring metrics.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306977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68377" y="1"/>
            <a:ext cx="3138147" cy="6857999"/>
          </a:xfrm>
          <a:prstGeom prst="rect">
            <a:avLst/>
          </a:prstGeom>
        </p:spPr>
        <p:style>
          <a:lnRef idx="1">
            <a:schemeClr val="dk1"/>
          </a:lnRef>
          <a:fillRef idx="3">
            <a:schemeClr val="dk1"/>
          </a:fillRef>
          <a:effectRef idx="2">
            <a:schemeClr val="dk1"/>
          </a:effectRef>
          <a:fontRef idx="minor">
            <a:schemeClr val="lt1"/>
          </a:fontRef>
        </p:style>
        <p:txBody>
          <a:bodyPr wrap="square" rtlCol="0" anchor="ctr">
            <a:noAutofit/>
          </a:bodyPr>
          <a:lstStyle/>
          <a:p>
            <a:pPr algn="ctr"/>
            <a:r>
              <a:rPr lang="en-US" dirty="0">
                <a:solidFill>
                  <a:schemeClr val="accent2">
                    <a:lumMod val="20000"/>
                    <a:lumOff val="80000"/>
                  </a:schemeClr>
                </a:solidFill>
              </a:rPr>
              <a:t>MODEL RESULTS</a:t>
            </a: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r>
              <a:rPr lang="en-US" sz="2800" dirty="0">
                <a:solidFill>
                  <a:schemeClr val="bg1"/>
                </a:solidFill>
              </a:rPr>
              <a:t>BASELINE</a:t>
            </a: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sp>
        <p:nvSpPr>
          <p:cNvPr id="2" name="Rectangle 1"/>
          <p:cNvSpPr/>
          <p:nvPr/>
        </p:nvSpPr>
        <p:spPr>
          <a:xfrm>
            <a:off x="3069770" y="474345"/>
            <a:ext cx="8288784" cy="5909310"/>
          </a:xfrm>
          <a:prstGeom prst="rect">
            <a:avLst/>
          </a:prstGeom>
        </p:spPr>
        <p:txBody>
          <a:bodyPr wrap="square">
            <a:spAutoFit/>
          </a:bodyPr>
          <a:lstStyle/>
          <a:p>
            <a:r>
              <a:rPr lang="en-IN" b="1" u="sng" dirty="0"/>
              <a:t>Model Evaluation Metric :</a:t>
            </a:r>
          </a:p>
          <a:p>
            <a:endParaRPr lang="en-IN" b="1" u="sng" dirty="0"/>
          </a:p>
          <a:p>
            <a:pPr marL="285750" indent="-285750">
              <a:buFont typeface="Arial" panose="020B0604020202020204" pitchFamily="34" charset="0"/>
              <a:buChar char="•"/>
            </a:pPr>
            <a:r>
              <a:rPr lang="en-IN" dirty="0"/>
              <a:t>Accuracy would not be an accurate metric to use to evaluate how each model performs over one another. </a:t>
            </a:r>
          </a:p>
          <a:p>
            <a:endParaRPr lang="en-IN" dirty="0"/>
          </a:p>
          <a:p>
            <a:pPr marL="285750" indent="-285750">
              <a:buFont typeface="Arial" panose="020B0604020202020204" pitchFamily="34" charset="0"/>
              <a:buChar char="•"/>
            </a:pPr>
            <a:r>
              <a:rPr lang="en-IN" dirty="0"/>
              <a:t>F1 score will be used instead. We have chosen to evaluate the models based on their F1 score because it considers both precision and recall. </a:t>
            </a:r>
          </a:p>
          <a:p>
            <a:endParaRPr lang="en-IN" dirty="0"/>
          </a:p>
          <a:p>
            <a:pPr marL="285750" indent="-285750">
              <a:buFont typeface="Arial" panose="020B0604020202020204" pitchFamily="34" charset="0"/>
              <a:buChar char="•"/>
            </a:pPr>
            <a:r>
              <a:rPr lang="en-IN" dirty="0"/>
              <a:t>In essence, we can take the F1 score as a harmonic mean of both the precision and recall. </a:t>
            </a:r>
          </a:p>
          <a:p>
            <a:endParaRPr lang="en-IN" dirty="0"/>
          </a:p>
          <a:p>
            <a:pPr marL="285750" indent="-285750">
              <a:buFont typeface="Arial" panose="020B0604020202020204" pitchFamily="34" charset="0"/>
              <a:buChar char="•"/>
            </a:pPr>
            <a:r>
              <a:rPr lang="en-IN" dirty="0"/>
              <a:t>In layman terms, Recall, in the case of credit defaulters refers to: Out of ALL the defaulters (True Positive and False Negatives), how many did our model actually get correct</a:t>
            </a:r>
            <a:r>
              <a:rPr lang="en-IN" dirty="0" smtClean="0"/>
              <a:t>?(positive class)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Precision refers to: Out of all predicted positives what proportion is correctly predicted as positive(True Positives and False Positives)?</a:t>
            </a:r>
          </a:p>
          <a:p>
            <a:endParaRPr lang="en-IN" dirty="0"/>
          </a:p>
          <a:p>
            <a:pPr marL="285750" indent="-285750">
              <a:buFont typeface="Arial" panose="020B0604020202020204" pitchFamily="34" charset="0"/>
              <a:buChar char="•"/>
            </a:pPr>
            <a:r>
              <a:rPr lang="en-IN" dirty="0"/>
              <a:t>Additionally, recall will hold more importance over precision in the case of classifying defaulters, because we want to be able to catch as many potential defaulters as possible so as to not incur losses to the bank.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306977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68377" y="1"/>
            <a:ext cx="3138147" cy="6857999"/>
          </a:xfrm>
          <a:prstGeom prst="rect">
            <a:avLst/>
          </a:prstGeom>
        </p:spPr>
        <p:style>
          <a:lnRef idx="1">
            <a:schemeClr val="dk1"/>
          </a:lnRef>
          <a:fillRef idx="3">
            <a:schemeClr val="dk1"/>
          </a:fillRef>
          <a:effectRef idx="2">
            <a:schemeClr val="dk1"/>
          </a:effectRef>
          <a:fontRef idx="minor">
            <a:schemeClr val="lt1"/>
          </a:fontRef>
        </p:style>
        <p:txBody>
          <a:bodyPr wrap="square" rtlCol="0" anchor="ctr">
            <a:noAutofit/>
          </a:bodyPr>
          <a:lstStyle/>
          <a:p>
            <a:pPr algn="ctr"/>
            <a:r>
              <a:rPr lang="en-US" dirty="0">
                <a:solidFill>
                  <a:schemeClr val="accent2">
                    <a:lumMod val="20000"/>
                    <a:lumOff val="80000"/>
                  </a:schemeClr>
                </a:solidFill>
              </a:rPr>
              <a:t>MODEL RESULTS</a:t>
            </a: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r>
              <a:rPr lang="en-US" sz="2800" dirty="0">
                <a:solidFill>
                  <a:schemeClr val="bg1"/>
                </a:solidFill>
              </a:rPr>
              <a:t>BASELINE</a:t>
            </a: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pic>
        <p:nvPicPr>
          <p:cNvPr id="5" name="Picture 4"/>
          <p:cNvPicPr>
            <a:picLocks noChangeAspect="1"/>
          </p:cNvPicPr>
          <p:nvPr/>
        </p:nvPicPr>
        <p:blipFill>
          <a:blip r:embed="rId3"/>
          <a:stretch>
            <a:fillRect/>
          </a:stretch>
        </p:blipFill>
        <p:spPr>
          <a:xfrm>
            <a:off x="3572555" y="448323"/>
            <a:ext cx="6796088" cy="2114460"/>
          </a:xfrm>
          <a:prstGeom prst="rect">
            <a:avLst/>
          </a:prstGeom>
        </p:spPr>
      </p:pic>
      <p:sp>
        <p:nvSpPr>
          <p:cNvPr id="8" name="Rectangle 7"/>
          <p:cNvSpPr/>
          <p:nvPr/>
        </p:nvSpPr>
        <p:spPr>
          <a:xfrm>
            <a:off x="3409269" y="5164002"/>
            <a:ext cx="7122659" cy="923330"/>
          </a:xfrm>
          <a:prstGeom prst="rect">
            <a:avLst/>
          </a:prstGeom>
        </p:spPr>
        <p:txBody>
          <a:bodyPr wrap="square">
            <a:spAutoFit/>
          </a:bodyPr>
          <a:lstStyle/>
          <a:p>
            <a:r>
              <a:rPr lang="en-IN" dirty="0" smtClean="0"/>
              <a:t>We observe that logistic regression and </a:t>
            </a:r>
            <a:r>
              <a:rPr lang="en-IN" dirty="0" err="1" smtClean="0"/>
              <a:t>svm</a:t>
            </a:r>
            <a:r>
              <a:rPr lang="en-IN" dirty="0" smtClean="0"/>
              <a:t> </a:t>
            </a:r>
            <a:r>
              <a:rPr lang="en-IN" dirty="0" smtClean="0"/>
              <a:t>are having almost </a:t>
            </a:r>
            <a:r>
              <a:rPr lang="en-IN" dirty="0" err="1" smtClean="0"/>
              <a:t>nill</a:t>
            </a:r>
            <a:r>
              <a:rPr lang="en-IN" dirty="0" smtClean="0"/>
              <a:t> f1 score</a:t>
            </a:r>
          </a:p>
          <a:p>
            <a:r>
              <a:rPr lang="en-IN" dirty="0" smtClean="0"/>
              <a:t>To remedy this we will try smote and then </a:t>
            </a:r>
            <a:r>
              <a:rPr lang="en-IN" dirty="0" err="1" smtClean="0"/>
              <a:t>class_weight</a:t>
            </a:r>
            <a:r>
              <a:rPr lang="en-IN" dirty="0" smtClean="0"/>
              <a:t>=balanced</a:t>
            </a:r>
            <a:endParaRPr lang="en-IN" dirty="0"/>
          </a:p>
        </p:txBody>
      </p:sp>
      <p:pic>
        <p:nvPicPr>
          <p:cNvPr id="9" name="Picture 8"/>
          <p:cNvPicPr>
            <a:picLocks noChangeAspect="1"/>
          </p:cNvPicPr>
          <p:nvPr/>
        </p:nvPicPr>
        <p:blipFill>
          <a:blip r:embed="rId4"/>
          <a:stretch>
            <a:fillRect/>
          </a:stretch>
        </p:blipFill>
        <p:spPr>
          <a:xfrm>
            <a:off x="5832363" y="2571661"/>
            <a:ext cx="4326391" cy="2343830"/>
          </a:xfrm>
          <a:prstGeom prst="rect">
            <a:avLst/>
          </a:prstGeom>
        </p:spPr>
      </p:pic>
      <p:sp>
        <p:nvSpPr>
          <p:cNvPr id="10" name="TextBox 9"/>
          <p:cNvSpPr txBox="1"/>
          <p:nvPr/>
        </p:nvSpPr>
        <p:spPr>
          <a:xfrm>
            <a:off x="3572555" y="3543300"/>
            <a:ext cx="1757023" cy="1200329"/>
          </a:xfrm>
          <a:prstGeom prst="rect">
            <a:avLst/>
          </a:prstGeom>
          <a:noFill/>
        </p:spPr>
        <p:txBody>
          <a:bodyPr wrap="square" rtlCol="0">
            <a:spAutoFit/>
          </a:bodyPr>
          <a:lstStyle/>
          <a:p>
            <a:r>
              <a:rPr lang="en-IN" u="sng" dirty="0">
                <a:solidFill>
                  <a:srgbClr val="C00000"/>
                </a:solidFill>
              </a:rPr>
              <a:t>F1 score Comparison </a:t>
            </a:r>
            <a:r>
              <a:rPr lang="en-IN" dirty="0"/>
              <a:t>for various algorithms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306977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68377" y="1"/>
            <a:ext cx="3138147" cy="6857999"/>
          </a:xfrm>
          <a:prstGeom prst="rect">
            <a:avLst/>
          </a:prstGeom>
        </p:spPr>
        <p:style>
          <a:lnRef idx="1">
            <a:schemeClr val="dk1"/>
          </a:lnRef>
          <a:fillRef idx="3">
            <a:schemeClr val="dk1"/>
          </a:fillRef>
          <a:effectRef idx="2">
            <a:schemeClr val="dk1"/>
          </a:effectRef>
          <a:fontRef idx="minor">
            <a:schemeClr val="lt1"/>
          </a:fontRef>
        </p:style>
        <p:txBody>
          <a:bodyPr wrap="square" rtlCol="0" anchor="ctr">
            <a:noAutofit/>
          </a:bodyPr>
          <a:lstStyle/>
          <a:p>
            <a:pPr algn="ctr"/>
            <a:r>
              <a:rPr lang="en-US" dirty="0">
                <a:solidFill>
                  <a:schemeClr val="accent2">
                    <a:lumMod val="20000"/>
                    <a:lumOff val="80000"/>
                  </a:schemeClr>
                </a:solidFill>
              </a:rPr>
              <a:t>MODEL RESULTS</a:t>
            </a: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r>
              <a:rPr lang="en-US" sz="2800" dirty="0">
                <a:solidFill>
                  <a:schemeClr val="bg1"/>
                </a:solidFill>
              </a:rPr>
              <a:t>BASELINE with SMOTE</a:t>
            </a: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sp>
        <p:nvSpPr>
          <p:cNvPr id="8" name="Rectangle 7"/>
          <p:cNvSpPr/>
          <p:nvPr/>
        </p:nvSpPr>
        <p:spPr>
          <a:xfrm>
            <a:off x="3409267" y="5164002"/>
            <a:ext cx="7122659" cy="1200329"/>
          </a:xfrm>
          <a:prstGeom prst="rect">
            <a:avLst/>
          </a:prstGeom>
        </p:spPr>
        <p:txBody>
          <a:bodyPr wrap="square">
            <a:spAutoFit/>
          </a:bodyPr>
          <a:lstStyle/>
          <a:p>
            <a:r>
              <a:rPr lang="en-US" dirty="0"/>
              <a:t>From the results we can see smote has negligible impact on the original metric scores </a:t>
            </a:r>
          </a:p>
          <a:p>
            <a:r>
              <a:rPr lang="en-US" dirty="0"/>
              <a:t> So </a:t>
            </a:r>
            <a:r>
              <a:rPr lang="en-US" dirty="0" smtClean="0"/>
              <a:t>now we will try .</a:t>
            </a:r>
            <a:r>
              <a:rPr lang="en-IN" dirty="0"/>
              <a:t> </a:t>
            </a:r>
            <a:r>
              <a:rPr lang="en-IN" dirty="0" err="1"/>
              <a:t>class_weight</a:t>
            </a:r>
            <a:r>
              <a:rPr lang="en-IN" dirty="0"/>
              <a:t>=balanced</a:t>
            </a:r>
          </a:p>
          <a:p>
            <a:endParaRPr lang="en-IN" dirty="0"/>
          </a:p>
        </p:txBody>
      </p:sp>
      <p:sp>
        <p:nvSpPr>
          <p:cNvPr id="10" name="TextBox 9"/>
          <p:cNvSpPr txBox="1"/>
          <p:nvPr/>
        </p:nvSpPr>
        <p:spPr>
          <a:xfrm>
            <a:off x="3572555" y="3543300"/>
            <a:ext cx="1757023" cy="1200329"/>
          </a:xfrm>
          <a:prstGeom prst="rect">
            <a:avLst/>
          </a:prstGeom>
          <a:noFill/>
        </p:spPr>
        <p:txBody>
          <a:bodyPr wrap="square" rtlCol="0">
            <a:spAutoFit/>
          </a:bodyPr>
          <a:lstStyle/>
          <a:p>
            <a:r>
              <a:rPr lang="en-IN" u="sng" dirty="0">
                <a:solidFill>
                  <a:srgbClr val="C00000"/>
                </a:solidFill>
              </a:rPr>
              <a:t>F1 score Comparison </a:t>
            </a:r>
            <a:r>
              <a:rPr lang="en-IN" dirty="0"/>
              <a:t>for various algorithms</a:t>
            </a:r>
          </a:p>
        </p:txBody>
      </p:sp>
      <p:pic>
        <p:nvPicPr>
          <p:cNvPr id="2" name="Picture 1"/>
          <p:cNvPicPr>
            <a:picLocks noChangeAspect="1"/>
          </p:cNvPicPr>
          <p:nvPr/>
        </p:nvPicPr>
        <p:blipFill>
          <a:blip r:embed="rId3"/>
          <a:stretch>
            <a:fillRect/>
          </a:stretch>
        </p:blipFill>
        <p:spPr>
          <a:xfrm>
            <a:off x="3409268" y="261167"/>
            <a:ext cx="7122659" cy="1861707"/>
          </a:xfrm>
          <a:prstGeom prst="rect">
            <a:avLst/>
          </a:prstGeom>
        </p:spPr>
      </p:pic>
      <p:pic>
        <p:nvPicPr>
          <p:cNvPr id="3" name="Picture 2"/>
          <p:cNvPicPr>
            <a:picLocks noChangeAspect="1"/>
          </p:cNvPicPr>
          <p:nvPr/>
        </p:nvPicPr>
        <p:blipFill>
          <a:blip r:embed="rId4"/>
          <a:stretch>
            <a:fillRect/>
          </a:stretch>
        </p:blipFill>
        <p:spPr>
          <a:xfrm>
            <a:off x="5329578" y="2323150"/>
            <a:ext cx="5202349" cy="284085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306977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68377" y="1"/>
            <a:ext cx="3138147" cy="6857999"/>
          </a:xfrm>
          <a:prstGeom prst="rect">
            <a:avLst/>
          </a:prstGeom>
        </p:spPr>
        <p:style>
          <a:lnRef idx="1">
            <a:schemeClr val="dk1"/>
          </a:lnRef>
          <a:fillRef idx="3">
            <a:schemeClr val="dk1"/>
          </a:fillRef>
          <a:effectRef idx="2">
            <a:schemeClr val="dk1"/>
          </a:effectRef>
          <a:fontRef idx="minor">
            <a:schemeClr val="lt1"/>
          </a:fontRef>
        </p:style>
        <p:txBody>
          <a:bodyPr wrap="square" rtlCol="0" anchor="ctr">
            <a:noAutofit/>
          </a:bodyPr>
          <a:lstStyle/>
          <a:p>
            <a:pPr algn="ctr"/>
            <a:r>
              <a:rPr lang="en-US" dirty="0">
                <a:solidFill>
                  <a:schemeClr val="accent2">
                    <a:lumMod val="20000"/>
                    <a:lumOff val="80000"/>
                  </a:schemeClr>
                </a:solidFill>
              </a:rPr>
              <a:t>MODEL RESULTS</a:t>
            </a: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r>
              <a:rPr lang="en-US" sz="2800" dirty="0" smtClean="0">
                <a:solidFill>
                  <a:schemeClr val="bg1"/>
                </a:solidFill>
              </a:rPr>
              <a:t>BASELINE</a:t>
            </a:r>
          </a:p>
          <a:p>
            <a:pPr algn="ctr"/>
            <a:r>
              <a:rPr lang="en-US" sz="2800" dirty="0" smtClean="0">
                <a:solidFill>
                  <a:schemeClr val="bg1"/>
                </a:solidFill>
              </a:rPr>
              <a:t>Weight balanced</a:t>
            </a:r>
            <a:endParaRPr lang="en-US" sz="2800" dirty="0">
              <a:solidFill>
                <a:schemeClr val="bg1"/>
              </a:solidFill>
            </a:endParaRP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sp>
        <p:nvSpPr>
          <p:cNvPr id="8" name="Rectangle 7"/>
          <p:cNvSpPr/>
          <p:nvPr/>
        </p:nvSpPr>
        <p:spPr>
          <a:xfrm>
            <a:off x="3409269" y="5164002"/>
            <a:ext cx="7122659" cy="646331"/>
          </a:xfrm>
          <a:prstGeom prst="rect">
            <a:avLst/>
          </a:prstGeom>
        </p:spPr>
        <p:txBody>
          <a:bodyPr wrap="square">
            <a:spAutoFit/>
          </a:bodyPr>
          <a:lstStyle/>
          <a:p>
            <a:r>
              <a:rPr lang="en-US" dirty="0"/>
              <a:t>The results suggest that </a:t>
            </a:r>
            <a:r>
              <a:rPr lang="en-US" dirty="0" smtClean="0"/>
              <a:t>Logistic Regression</a:t>
            </a:r>
            <a:r>
              <a:rPr lang="en-US" dirty="0" smtClean="0"/>
              <a:t>, Decision Tree and SVM </a:t>
            </a:r>
            <a:r>
              <a:rPr lang="en-US" dirty="0"/>
              <a:t>are worth further </a:t>
            </a:r>
            <a:r>
              <a:rPr lang="en-US" dirty="0" smtClean="0"/>
              <a:t>study</a:t>
            </a:r>
            <a:r>
              <a:rPr lang="en-US" dirty="0"/>
              <a:t> </a:t>
            </a:r>
            <a:r>
              <a:rPr lang="en-US" dirty="0" smtClean="0"/>
              <a:t>based on their f1 score</a:t>
            </a:r>
            <a:endParaRPr lang="en-US" dirty="0"/>
          </a:p>
        </p:txBody>
      </p:sp>
      <p:sp>
        <p:nvSpPr>
          <p:cNvPr id="10" name="TextBox 9"/>
          <p:cNvSpPr txBox="1"/>
          <p:nvPr/>
        </p:nvSpPr>
        <p:spPr>
          <a:xfrm>
            <a:off x="3572555" y="3543300"/>
            <a:ext cx="1757023" cy="1200329"/>
          </a:xfrm>
          <a:prstGeom prst="rect">
            <a:avLst/>
          </a:prstGeom>
          <a:noFill/>
        </p:spPr>
        <p:txBody>
          <a:bodyPr wrap="square" rtlCol="0">
            <a:spAutoFit/>
          </a:bodyPr>
          <a:lstStyle/>
          <a:p>
            <a:r>
              <a:rPr lang="en-IN" u="sng" dirty="0">
                <a:solidFill>
                  <a:srgbClr val="C00000"/>
                </a:solidFill>
              </a:rPr>
              <a:t>F1 score Comparison </a:t>
            </a:r>
            <a:r>
              <a:rPr lang="en-IN" dirty="0"/>
              <a:t>for various algorithms</a:t>
            </a:r>
          </a:p>
        </p:txBody>
      </p:sp>
      <p:pic>
        <p:nvPicPr>
          <p:cNvPr id="2" name="Picture 1"/>
          <p:cNvPicPr>
            <a:picLocks noChangeAspect="1"/>
          </p:cNvPicPr>
          <p:nvPr/>
        </p:nvPicPr>
        <p:blipFill>
          <a:blip r:embed="rId3"/>
          <a:stretch>
            <a:fillRect/>
          </a:stretch>
        </p:blipFill>
        <p:spPr>
          <a:xfrm>
            <a:off x="5832362" y="2562784"/>
            <a:ext cx="4699566" cy="2391032"/>
          </a:xfrm>
          <a:prstGeom prst="rect">
            <a:avLst/>
          </a:prstGeom>
        </p:spPr>
      </p:pic>
      <p:pic>
        <p:nvPicPr>
          <p:cNvPr id="3" name="Picture 2"/>
          <p:cNvPicPr>
            <a:picLocks noChangeAspect="1"/>
          </p:cNvPicPr>
          <p:nvPr/>
        </p:nvPicPr>
        <p:blipFill>
          <a:blip r:embed="rId4"/>
          <a:stretch>
            <a:fillRect/>
          </a:stretch>
        </p:blipFill>
        <p:spPr>
          <a:xfrm>
            <a:off x="3409269" y="117579"/>
            <a:ext cx="7290815" cy="2235019"/>
          </a:xfrm>
          <a:prstGeom prst="rect">
            <a:avLst/>
          </a:prstGeom>
        </p:spPr>
      </p:pic>
    </p:spTree>
    <p:extLst>
      <p:ext uri="{BB962C8B-B14F-4D97-AF65-F5344CB8AC3E}">
        <p14:creationId xmlns:p14="http://schemas.microsoft.com/office/powerpoint/2010/main" val="686120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306977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101034" y="1"/>
            <a:ext cx="3138147" cy="6857999"/>
          </a:xfrm>
          <a:prstGeom prst="rect">
            <a:avLst/>
          </a:prstGeom>
        </p:spPr>
        <p:style>
          <a:lnRef idx="1">
            <a:schemeClr val="dk1"/>
          </a:lnRef>
          <a:fillRef idx="3">
            <a:schemeClr val="dk1"/>
          </a:fillRef>
          <a:effectRef idx="2">
            <a:schemeClr val="dk1"/>
          </a:effectRef>
          <a:fontRef idx="minor">
            <a:schemeClr val="lt1"/>
          </a:fontRef>
        </p:style>
        <p:txBody>
          <a:bodyPr wrap="square" rtlCol="0" anchor="ctr">
            <a:noAutofit/>
          </a:bodyPr>
          <a:lstStyle/>
          <a:p>
            <a:pPr algn="ctr"/>
            <a:r>
              <a:rPr lang="en-US" u="sng" dirty="0">
                <a:solidFill>
                  <a:schemeClr val="accent2">
                    <a:lumMod val="20000"/>
                    <a:lumOff val="80000"/>
                  </a:schemeClr>
                </a:solidFill>
              </a:rPr>
              <a:t>ROC CURVE</a:t>
            </a:r>
          </a:p>
          <a:p>
            <a:pPr algn="ctr"/>
            <a:endParaRPr lang="en-US" dirty="0">
              <a:solidFill>
                <a:schemeClr val="accent2">
                  <a:lumMod val="20000"/>
                  <a:lumOff val="80000"/>
                </a:schemeClr>
              </a:solidFill>
            </a:endParaRPr>
          </a:p>
          <a:p>
            <a:pPr algn="ctr"/>
            <a:r>
              <a:rPr lang="en-US" dirty="0">
                <a:solidFill>
                  <a:schemeClr val="accent2">
                    <a:lumMod val="20000"/>
                    <a:lumOff val="80000"/>
                  </a:schemeClr>
                </a:solidFill>
              </a:rPr>
              <a:t>&amp;</a:t>
            </a: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r>
              <a:rPr lang="en-US" u="sng" dirty="0">
                <a:solidFill>
                  <a:schemeClr val="accent2">
                    <a:lumMod val="20000"/>
                    <a:lumOff val="80000"/>
                  </a:schemeClr>
                </a:solidFill>
              </a:rPr>
              <a:t>PRECISON-RECALL CURVE</a:t>
            </a: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pic>
        <p:nvPicPr>
          <p:cNvPr id="5" name="Picture 4"/>
          <p:cNvPicPr>
            <a:picLocks noChangeAspect="1"/>
          </p:cNvPicPr>
          <p:nvPr/>
        </p:nvPicPr>
        <p:blipFill>
          <a:blip r:embed="rId3"/>
          <a:stretch>
            <a:fillRect/>
          </a:stretch>
        </p:blipFill>
        <p:spPr>
          <a:xfrm>
            <a:off x="3754209" y="465364"/>
            <a:ext cx="5749019" cy="2653393"/>
          </a:xfrm>
          <a:prstGeom prst="rect">
            <a:avLst/>
          </a:prstGeom>
        </p:spPr>
      </p:pic>
      <p:pic>
        <p:nvPicPr>
          <p:cNvPr id="2" name="Picture 1"/>
          <p:cNvPicPr>
            <a:picLocks noChangeAspect="1"/>
          </p:cNvPicPr>
          <p:nvPr/>
        </p:nvPicPr>
        <p:blipFill>
          <a:blip r:embed="rId4"/>
          <a:stretch>
            <a:fillRect/>
          </a:stretch>
        </p:blipFill>
        <p:spPr>
          <a:xfrm>
            <a:off x="4014788" y="3520689"/>
            <a:ext cx="5243511" cy="29604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306977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101034" y="1"/>
            <a:ext cx="3138147" cy="6857999"/>
          </a:xfrm>
          <a:prstGeom prst="rect">
            <a:avLst/>
          </a:prstGeom>
        </p:spPr>
        <p:style>
          <a:lnRef idx="1">
            <a:schemeClr val="dk1"/>
          </a:lnRef>
          <a:fillRef idx="3">
            <a:schemeClr val="dk1"/>
          </a:fillRef>
          <a:effectRef idx="2">
            <a:schemeClr val="dk1"/>
          </a:effectRef>
          <a:fontRef idx="minor">
            <a:schemeClr val="lt1"/>
          </a:fontRef>
        </p:style>
        <p:txBody>
          <a:bodyPr wrap="square" rtlCol="0" anchor="ctr">
            <a:noAutofit/>
          </a:bodyPr>
          <a:lstStyle/>
          <a:p>
            <a:pPr algn="ctr"/>
            <a:r>
              <a:rPr lang="en-US" dirty="0" smtClean="0">
                <a:solidFill>
                  <a:schemeClr val="accent2">
                    <a:lumMod val="20000"/>
                    <a:lumOff val="80000"/>
                  </a:schemeClr>
                </a:solidFill>
              </a:rPr>
              <a:t>AFTER WEIGHT_BALANCING</a:t>
            </a:r>
          </a:p>
          <a:p>
            <a:pPr algn="ctr"/>
            <a:endParaRPr lang="en-US" u="sng" dirty="0">
              <a:solidFill>
                <a:schemeClr val="accent2">
                  <a:lumMod val="20000"/>
                  <a:lumOff val="80000"/>
                </a:schemeClr>
              </a:solidFill>
            </a:endParaRPr>
          </a:p>
          <a:p>
            <a:pPr algn="ctr"/>
            <a:r>
              <a:rPr lang="en-US" u="sng" dirty="0" smtClean="0">
                <a:solidFill>
                  <a:schemeClr val="accent2">
                    <a:lumMod val="20000"/>
                    <a:lumOff val="80000"/>
                  </a:schemeClr>
                </a:solidFill>
              </a:rPr>
              <a:t>ROC </a:t>
            </a:r>
            <a:r>
              <a:rPr lang="en-US" u="sng" dirty="0">
                <a:solidFill>
                  <a:schemeClr val="accent2">
                    <a:lumMod val="20000"/>
                    <a:lumOff val="80000"/>
                  </a:schemeClr>
                </a:solidFill>
              </a:rPr>
              <a:t>CURVE</a:t>
            </a:r>
          </a:p>
          <a:p>
            <a:pPr algn="ctr"/>
            <a:endParaRPr lang="en-US" dirty="0">
              <a:solidFill>
                <a:schemeClr val="accent2">
                  <a:lumMod val="20000"/>
                  <a:lumOff val="80000"/>
                </a:schemeClr>
              </a:solidFill>
            </a:endParaRPr>
          </a:p>
          <a:p>
            <a:pPr algn="ctr"/>
            <a:r>
              <a:rPr lang="en-US" dirty="0">
                <a:solidFill>
                  <a:schemeClr val="accent2">
                    <a:lumMod val="20000"/>
                    <a:lumOff val="80000"/>
                  </a:schemeClr>
                </a:solidFill>
              </a:rPr>
              <a:t>&amp;</a:t>
            </a:r>
          </a:p>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r>
              <a:rPr lang="en-US" u="sng" dirty="0">
                <a:solidFill>
                  <a:schemeClr val="accent2">
                    <a:lumMod val="20000"/>
                    <a:lumOff val="80000"/>
                  </a:schemeClr>
                </a:solidFill>
              </a:rPr>
              <a:t>PRECISON-RECALL CURVE</a:t>
            </a: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pic>
        <p:nvPicPr>
          <p:cNvPr id="2" name="Picture 1"/>
          <p:cNvPicPr>
            <a:picLocks noChangeAspect="1"/>
          </p:cNvPicPr>
          <p:nvPr/>
        </p:nvPicPr>
        <p:blipFill>
          <a:blip r:embed="rId3"/>
          <a:stretch>
            <a:fillRect/>
          </a:stretch>
        </p:blipFill>
        <p:spPr>
          <a:xfrm>
            <a:off x="3866147" y="238125"/>
            <a:ext cx="5775158" cy="3190875"/>
          </a:xfrm>
          <a:prstGeom prst="rect">
            <a:avLst/>
          </a:prstGeom>
        </p:spPr>
      </p:pic>
      <p:pic>
        <p:nvPicPr>
          <p:cNvPr id="3" name="Picture 2"/>
          <p:cNvPicPr>
            <a:picLocks noChangeAspect="1"/>
          </p:cNvPicPr>
          <p:nvPr/>
        </p:nvPicPr>
        <p:blipFill>
          <a:blip r:embed="rId4"/>
          <a:stretch>
            <a:fillRect/>
          </a:stretch>
        </p:blipFill>
        <p:spPr>
          <a:xfrm>
            <a:off x="4221960" y="3410435"/>
            <a:ext cx="5549565" cy="3224632"/>
          </a:xfrm>
          <a:prstGeom prst="rect">
            <a:avLst/>
          </a:prstGeom>
        </p:spPr>
      </p:pic>
    </p:spTree>
    <p:extLst>
      <p:ext uri="{BB962C8B-B14F-4D97-AF65-F5344CB8AC3E}">
        <p14:creationId xmlns:p14="http://schemas.microsoft.com/office/powerpoint/2010/main" val="3037068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octor standing in front of a computer&#10;"/>
          <p:cNvPicPr>
            <a:picLocks noGrp="1" noChangeAspect="1"/>
          </p:cNvPicPr>
          <p:nvPr>
            <p:ph type="pic" sz="quarter" idx="12"/>
          </p:nvPr>
        </p:nvPicPr>
        <p:blipFill>
          <a:blip r:embed="rId2" cstate="screen"/>
          <a:srcRect/>
          <a:stretch>
            <a:fillRect/>
          </a:stretch>
        </p:blipFill>
        <p:spPr/>
      </p:pic>
      <p:sp>
        <p:nvSpPr>
          <p:cNvPr id="19" name="Rectangle 18"/>
          <p:cNvSpPr/>
          <p:nvPr/>
        </p:nvSpPr>
        <p:spPr>
          <a:xfrm>
            <a:off x="180000" y="17910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DATA DICTIONARY (Categorical)</a:t>
            </a:r>
          </a:p>
        </p:txBody>
      </p:sp>
      <p:sp>
        <p:nvSpPr>
          <p:cNvPr id="4" name="Slide Number Placeholder 3"/>
          <p:cNvSpPr>
            <a:spLocks noGrp="1"/>
          </p:cNvSpPr>
          <p:nvPr>
            <p:ph type="sldNum" sz="quarter" idx="11"/>
          </p:nvPr>
        </p:nvSpPr>
        <p:spPr/>
        <p:txBody>
          <a:bodyPr/>
          <a:lstStyle/>
          <a:p>
            <a:fld id="{EECC7194-A4D0-457B-9D3E-53681723AFF7}" type="slidenum">
              <a:rPr lang="en-US" smtClean="0"/>
              <a:t>4</a:t>
            </a:fld>
            <a:endParaRPr lang="en-US" dirty="0"/>
          </a:p>
        </p:txBody>
      </p:sp>
      <p:sp>
        <p:nvSpPr>
          <p:cNvPr id="5" name="Text Placeholder 4"/>
          <p:cNvSpPr>
            <a:spLocks noGrp="1"/>
          </p:cNvSpPr>
          <p:nvPr>
            <p:ph type="body" sz="quarter" idx="13"/>
          </p:nvPr>
        </p:nvSpPr>
        <p:spPr>
          <a:xfrm>
            <a:off x="1470581" y="2433564"/>
            <a:ext cx="2812282" cy="1242556"/>
          </a:xfrm>
        </p:spPr>
        <p:txBody>
          <a:bodyPr/>
          <a:lstStyle/>
          <a:p>
            <a:r>
              <a:rPr lang="en-US" dirty="0"/>
              <a:t>1 – Married</a:t>
            </a:r>
          </a:p>
          <a:p>
            <a:r>
              <a:rPr lang="en-US" dirty="0"/>
              <a:t>2 – Single</a:t>
            </a:r>
          </a:p>
          <a:p>
            <a:r>
              <a:rPr lang="en-US" dirty="0"/>
              <a:t>3 – Others</a:t>
            </a:r>
          </a:p>
          <a:p>
            <a:endParaRPr lang="en-US" dirty="0"/>
          </a:p>
          <a:p>
            <a:endParaRPr lang="en-US" dirty="0"/>
          </a:p>
        </p:txBody>
      </p:sp>
      <p:sp>
        <p:nvSpPr>
          <p:cNvPr id="6" name="Text Placeholder 5"/>
          <p:cNvSpPr>
            <a:spLocks noGrp="1"/>
          </p:cNvSpPr>
          <p:nvPr>
            <p:ph type="body" sz="quarter" idx="14"/>
          </p:nvPr>
        </p:nvSpPr>
        <p:spPr>
          <a:xfrm>
            <a:off x="1470581" y="1775805"/>
            <a:ext cx="2812282" cy="554643"/>
          </a:xfrm>
        </p:spPr>
        <p:txBody>
          <a:bodyPr/>
          <a:lstStyle/>
          <a:p>
            <a:r>
              <a:rPr lang="en-US" dirty="0"/>
              <a:t>Marriage </a:t>
            </a:r>
          </a:p>
        </p:txBody>
      </p:sp>
      <p:sp>
        <p:nvSpPr>
          <p:cNvPr id="7" name="Text Placeholder 6"/>
          <p:cNvSpPr>
            <a:spLocks noGrp="1"/>
          </p:cNvSpPr>
          <p:nvPr>
            <p:ph type="body" sz="quarter" idx="15"/>
          </p:nvPr>
        </p:nvSpPr>
        <p:spPr>
          <a:xfrm>
            <a:off x="5031291" y="2433564"/>
            <a:ext cx="2812282" cy="1242556"/>
          </a:xfrm>
        </p:spPr>
        <p:txBody>
          <a:bodyPr/>
          <a:lstStyle/>
          <a:p>
            <a:r>
              <a:rPr lang="en-US" noProof="1"/>
              <a:t>Age in Years</a:t>
            </a:r>
          </a:p>
        </p:txBody>
      </p:sp>
      <p:sp>
        <p:nvSpPr>
          <p:cNvPr id="8" name="Text Placeholder 7"/>
          <p:cNvSpPr>
            <a:spLocks noGrp="1"/>
          </p:cNvSpPr>
          <p:nvPr>
            <p:ph type="body" sz="quarter" idx="16"/>
          </p:nvPr>
        </p:nvSpPr>
        <p:spPr>
          <a:xfrm>
            <a:off x="5031291" y="1775805"/>
            <a:ext cx="2812282" cy="554643"/>
          </a:xfrm>
        </p:spPr>
        <p:txBody>
          <a:bodyPr/>
          <a:lstStyle/>
          <a:p>
            <a:r>
              <a:rPr lang="en-US" dirty="0"/>
              <a:t>Age</a:t>
            </a:r>
          </a:p>
        </p:txBody>
      </p:sp>
      <p:sp>
        <p:nvSpPr>
          <p:cNvPr id="9" name="Text Placeholder 8"/>
          <p:cNvSpPr>
            <a:spLocks noGrp="1"/>
          </p:cNvSpPr>
          <p:nvPr>
            <p:ph type="body" sz="quarter" idx="17"/>
          </p:nvPr>
        </p:nvSpPr>
        <p:spPr>
          <a:xfrm>
            <a:off x="8592000" y="2433564"/>
            <a:ext cx="2812282" cy="1242556"/>
          </a:xfrm>
        </p:spPr>
        <p:txBody>
          <a:bodyPr/>
          <a:lstStyle/>
          <a:p>
            <a:r>
              <a:rPr lang="en-US" noProof="1"/>
              <a:t>1 – Male</a:t>
            </a:r>
          </a:p>
          <a:p>
            <a:r>
              <a:rPr lang="en-US" noProof="1"/>
              <a:t>2 – Female</a:t>
            </a:r>
          </a:p>
          <a:p>
            <a:endParaRPr lang="en-US" noProof="1"/>
          </a:p>
          <a:p>
            <a:endParaRPr lang="en-US" noProof="1"/>
          </a:p>
        </p:txBody>
      </p:sp>
      <p:sp>
        <p:nvSpPr>
          <p:cNvPr id="10" name="Text Placeholder 9"/>
          <p:cNvSpPr>
            <a:spLocks noGrp="1"/>
          </p:cNvSpPr>
          <p:nvPr>
            <p:ph type="body" sz="quarter" idx="18"/>
          </p:nvPr>
        </p:nvSpPr>
        <p:spPr>
          <a:xfrm>
            <a:off x="8592000" y="1775805"/>
            <a:ext cx="2812282" cy="554643"/>
          </a:xfrm>
        </p:spPr>
        <p:txBody>
          <a:bodyPr/>
          <a:lstStyle/>
          <a:p>
            <a:r>
              <a:rPr lang="en-US" dirty="0"/>
              <a:t>Sex</a:t>
            </a:r>
          </a:p>
        </p:txBody>
      </p:sp>
      <p:sp>
        <p:nvSpPr>
          <p:cNvPr id="11" name="Text Placeholder 10"/>
          <p:cNvSpPr>
            <a:spLocks noGrp="1"/>
          </p:cNvSpPr>
          <p:nvPr>
            <p:ph type="body" sz="quarter" idx="19"/>
          </p:nvPr>
        </p:nvSpPr>
        <p:spPr>
          <a:xfrm>
            <a:off x="1470581" y="4582977"/>
            <a:ext cx="2812282" cy="1242556"/>
          </a:xfrm>
        </p:spPr>
        <p:txBody>
          <a:bodyPr/>
          <a:lstStyle/>
          <a:p>
            <a:r>
              <a:rPr lang="en-US" noProof="1"/>
              <a:t>1 – Graduate School</a:t>
            </a:r>
          </a:p>
          <a:p>
            <a:r>
              <a:rPr lang="en-US" noProof="1"/>
              <a:t>2 – University</a:t>
            </a:r>
          </a:p>
          <a:p>
            <a:r>
              <a:rPr lang="en-US" noProof="1"/>
              <a:t>3 – High School</a:t>
            </a:r>
          </a:p>
          <a:p>
            <a:r>
              <a:rPr lang="en-US" noProof="1"/>
              <a:t>4 – Others</a:t>
            </a:r>
          </a:p>
          <a:p>
            <a:endParaRPr lang="en-US" noProof="1"/>
          </a:p>
          <a:p>
            <a:endParaRPr lang="en-US" noProof="1"/>
          </a:p>
        </p:txBody>
      </p:sp>
      <p:sp>
        <p:nvSpPr>
          <p:cNvPr id="12" name="Text Placeholder 11"/>
          <p:cNvSpPr>
            <a:spLocks noGrp="1"/>
          </p:cNvSpPr>
          <p:nvPr>
            <p:ph type="body" sz="quarter" idx="20"/>
          </p:nvPr>
        </p:nvSpPr>
        <p:spPr>
          <a:xfrm>
            <a:off x="1470581" y="3925218"/>
            <a:ext cx="2812282" cy="554643"/>
          </a:xfrm>
        </p:spPr>
        <p:txBody>
          <a:bodyPr/>
          <a:lstStyle/>
          <a:p>
            <a:r>
              <a:rPr lang="en-US" dirty="0"/>
              <a:t>Education</a:t>
            </a:r>
          </a:p>
        </p:txBody>
      </p:sp>
      <p:sp>
        <p:nvSpPr>
          <p:cNvPr id="13" name="Text Placeholder 12"/>
          <p:cNvSpPr>
            <a:spLocks noGrp="1"/>
          </p:cNvSpPr>
          <p:nvPr>
            <p:ph type="body" sz="quarter" idx="21"/>
          </p:nvPr>
        </p:nvSpPr>
        <p:spPr>
          <a:xfrm>
            <a:off x="5031291" y="4582977"/>
            <a:ext cx="2812282" cy="1242556"/>
          </a:xfrm>
        </p:spPr>
        <p:txBody>
          <a:bodyPr/>
          <a:lstStyle/>
          <a:p>
            <a:r>
              <a:rPr lang="en-US" noProof="1"/>
              <a:t>PAY_1 – September</a:t>
            </a:r>
          </a:p>
          <a:p>
            <a:r>
              <a:rPr lang="en-US" noProof="1"/>
              <a:t>PAY_2 – August</a:t>
            </a:r>
          </a:p>
          <a:p>
            <a:r>
              <a:rPr lang="en-US" noProof="1"/>
              <a:t>PAY_3 –  July</a:t>
            </a:r>
          </a:p>
          <a:p>
            <a:r>
              <a:rPr lang="en-US" noProof="1"/>
              <a:t>PAY_4 – June</a:t>
            </a:r>
          </a:p>
          <a:p>
            <a:r>
              <a:rPr lang="en-US" noProof="1"/>
              <a:t>PAY_5 –  May</a:t>
            </a:r>
          </a:p>
          <a:p>
            <a:r>
              <a:rPr lang="en-US" noProof="1"/>
              <a:t>PAY_6 – April</a:t>
            </a:r>
          </a:p>
          <a:p>
            <a:endParaRPr lang="en-US" noProof="1"/>
          </a:p>
          <a:p>
            <a:endParaRPr lang="en-US" noProof="1"/>
          </a:p>
        </p:txBody>
      </p:sp>
      <p:sp>
        <p:nvSpPr>
          <p:cNvPr id="14" name="Text Placeholder 13"/>
          <p:cNvSpPr>
            <a:spLocks noGrp="1"/>
          </p:cNvSpPr>
          <p:nvPr>
            <p:ph type="body" sz="quarter" idx="22"/>
          </p:nvPr>
        </p:nvSpPr>
        <p:spPr>
          <a:xfrm>
            <a:off x="5031291" y="3925218"/>
            <a:ext cx="2812282" cy="554643"/>
          </a:xfrm>
        </p:spPr>
        <p:txBody>
          <a:bodyPr/>
          <a:lstStyle/>
          <a:p>
            <a:r>
              <a:rPr lang="en-US" dirty="0"/>
              <a:t>Repayment History</a:t>
            </a:r>
          </a:p>
        </p:txBody>
      </p:sp>
      <p:cxnSp>
        <p:nvCxnSpPr>
          <p:cNvPr id="42" name="Straight Connector 41"/>
          <p:cNvCxnSpPr/>
          <p:nvPr/>
        </p:nvCxnSpPr>
        <p:spPr>
          <a:xfrm>
            <a:off x="1511184" y="3716527"/>
            <a:ext cx="9169633" cy="0"/>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458121"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019527"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67" name="object 7" descr="Beige rectangle"/>
          <p:cNvSpPr/>
          <p:nvPr/>
        </p:nvSpPr>
        <p:spPr bwMode="white">
          <a:xfrm flipV="1">
            <a:off x="722099" y="1277068"/>
            <a:ext cx="2812282"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cxnSp>
        <p:nvCxnSpPr>
          <p:cNvPr id="44" name="Straight Connector 43"/>
          <p:cNvCxnSpPr/>
          <p:nvPr/>
        </p:nvCxnSpPr>
        <p:spPr>
          <a:xfrm>
            <a:off x="4458121" y="4752270"/>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2" name="Heart 1"/>
          <p:cNvSpPr/>
          <p:nvPr/>
        </p:nvSpPr>
        <p:spPr>
          <a:xfrm>
            <a:off x="7843573" y="1775805"/>
            <a:ext cx="400420" cy="370140"/>
          </a:xfrm>
          <a:prstGeom prst="hear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Heart 38"/>
          <p:cNvSpPr/>
          <p:nvPr/>
        </p:nvSpPr>
        <p:spPr>
          <a:xfrm>
            <a:off x="4282863" y="1769794"/>
            <a:ext cx="400420" cy="370140"/>
          </a:xfrm>
          <a:prstGeom prst="hear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Heart 39"/>
          <p:cNvSpPr/>
          <p:nvPr/>
        </p:nvSpPr>
        <p:spPr>
          <a:xfrm>
            <a:off x="862863" y="1769794"/>
            <a:ext cx="400420" cy="370140"/>
          </a:xfrm>
          <a:prstGeom prst="hear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Heart 47"/>
          <p:cNvSpPr/>
          <p:nvPr/>
        </p:nvSpPr>
        <p:spPr>
          <a:xfrm>
            <a:off x="858710" y="3925218"/>
            <a:ext cx="400420" cy="370140"/>
          </a:xfrm>
          <a:prstGeom prst="hear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Heart 49"/>
          <p:cNvSpPr/>
          <p:nvPr/>
        </p:nvSpPr>
        <p:spPr>
          <a:xfrm>
            <a:off x="4256657" y="3903003"/>
            <a:ext cx="400420" cy="370140"/>
          </a:xfrm>
          <a:prstGeom prst="hear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Heart 51"/>
          <p:cNvSpPr/>
          <p:nvPr/>
        </p:nvSpPr>
        <p:spPr>
          <a:xfrm>
            <a:off x="7843573" y="3924274"/>
            <a:ext cx="400420" cy="370140"/>
          </a:xfrm>
          <a:prstGeom prst="hear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0" name="Straight Connector 59"/>
          <p:cNvCxnSpPr/>
          <p:nvPr/>
        </p:nvCxnSpPr>
        <p:spPr>
          <a:xfrm>
            <a:off x="8018298" y="4719571"/>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8592000" y="3833516"/>
            <a:ext cx="969348" cy="493819"/>
          </a:xfrm>
          <a:prstGeom prst="rect">
            <a:avLst/>
          </a:prstGeom>
        </p:spPr>
      </p:pic>
      <p:pic>
        <p:nvPicPr>
          <p:cNvPr id="24" name="Picture 23"/>
          <p:cNvPicPr>
            <a:picLocks noChangeAspect="1"/>
          </p:cNvPicPr>
          <p:nvPr/>
        </p:nvPicPr>
        <p:blipFill>
          <a:blip r:embed="rId4"/>
          <a:stretch>
            <a:fillRect/>
          </a:stretch>
        </p:blipFill>
        <p:spPr>
          <a:xfrm>
            <a:off x="8509083" y="4582343"/>
            <a:ext cx="682811" cy="63403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 y="1"/>
            <a:ext cx="306977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6" name="Rectangle 5"/>
          <p:cNvSpPr/>
          <p:nvPr/>
        </p:nvSpPr>
        <p:spPr>
          <a:xfrm>
            <a:off x="-101034" y="1"/>
            <a:ext cx="3138147" cy="6857999"/>
          </a:xfrm>
          <a:prstGeom prst="rect">
            <a:avLst/>
          </a:prstGeom>
        </p:spPr>
        <p:style>
          <a:lnRef idx="1">
            <a:schemeClr val="dk1"/>
          </a:lnRef>
          <a:fillRef idx="3">
            <a:schemeClr val="dk1"/>
          </a:fillRef>
          <a:effectRef idx="2">
            <a:schemeClr val="dk1"/>
          </a:effectRef>
          <a:fontRef idx="minor">
            <a:schemeClr val="lt1"/>
          </a:fontRef>
        </p:style>
        <p:txBody>
          <a:bodyPr wrap="square" rtlCol="0" anchor="ctr">
            <a:noAutofit/>
          </a:bodyPr>
          <a:lstStyle/>
          <a:p>
            <a:pPr algn="ctr"/>
            <a:endParaRPr lang="en-US" dirty="0">
              <a:solidFill>
                <a:schemeClr val="accent2">
                  <a:lumMod val="20000"/>
                  <a:lumOff val="80000"/>
                </a:schemeClr>
              </a:solidFill>
            </a:endParaRPr>
          </a:p>
          <a:p>
            <a:pPr algn="ctr"/>
            <a:endParaRPr lang="en-US" dirty="0">
              <a:solidFill>
                <a:schemeClr val="accent2">
                  <a:lumMod val="20000"/>
                  <a:lumOff val="80000"/>
                </a:schemeClr>
              </a:solidFill>
            </a:endParaRPr>
          </a:p>
          <a:p>
            <a:pPr algn="ctr"/>
            <a:r>
              <a:rPr lang="en-US" dirty="0">
                <a:solidFill>
                  <a:schemeClr val="accent2">
                    <a:lumMod val="20000"/>
                    <a:lumOff val="80000"/>
                  </a:schemeClr>
                </a:solidFill>
              </a:rPr>
              <a:t>PRECISON-RECALL </a:t>
            </a:r>
            <a:r>
              <a:rPr lang="en-US" dirty="0" smtClean="0">
                <a:solidFill>
                  <a:schemeClr val="accent2">
                    <a:lumMod val="20000"/>
                    <a:lumOff val="80000"/>
                  </a:schemeClr>
                </a:solidFill>
              </a:rPr>
              <a:t>CURVE</a:t>
            </a:r>
          </a:p>
          <a:p>
            <a:pPr algn="ctr"/>
            <a:r>
              <a:rPr lang="en-US" dirty="0" smtClean="0">
                <a:solidFill>
                  <a:schemeClr val="accent2">
                    <a:lumMod val="20000"/>
                    <a:lumOff val="80000"/>
                  </a:schemeClr>
                </a:solidFill>
              </a:rPr>
              <a:t>Of best baseline models</a:t>
            </a:r>
            <a:endParaRPr lang="en-US" dirty="0">
              <a:solidFill>
                <a:schemeClr val="accent2">
                  <a:lumMod val="20000"/>
                  <a:lumOff val="80000"/>
                </a:schemeClr>
              </a:solidFill>
            </a:endParaRPr>
          </a:p>
        </p:txBody>
      </p:sp>
      <p:sp>
        <p:nvSpPr>
          <p:cNvPr id="26" name="Freeform 19"/>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7" name="TextBox 26"/>
          <p:cNvSpPr txBox="1"/>
          <p:nvPr/>
        </p:nvSpPr>
        <p:spPr>
          <a:xfrm>
            <a:off x="11824592" y="6481179"/>
            <a:ext cx="367408" cy="307777"/>
          </a:xfrm>
          <a:prstGeom prst="rect">
            <a:avLst/>
          </a:prstGeom>
          <a:noFill/>
        </p:spPr>
        <p:txBody>
          <a:bodyPr wrap="none" rtlCol="0">
            <a:spAutoFit/>
          </a:bodyPr>
          <a:lstStyle/>
          <a:p>
            <a:r>
              <a:rPr lang="en-US" sz="1400" b="1" dirty="0">
                <a:solidFill>
                  <a:schemeClr val="bg1"/>
                </a:solidFill>
              </a:rPr>
              <a:t>20</a:t>
            </a:r>
          </a:p>
        </p:txBody>
      </p:sp>
      <p:pic>
        <p:nvPicPr>
          <p:cNvPr id="3" name="Picture 2"/>
          <p:cNvPicPr>
            <a:picLocks noChangeAspect="1"/>
          </p:cNvPicPr>
          <p:nvPr/>
        </p:nvPicPr>
        <p:blipFill>
          <a:blip r:embed="rId3"/>
          <a:stretch>
            <a:fillRect/>
          </a:stretch>
        </p:blipFill>
        <p:spPr>
          <a:xfrm>
            <a:off x="5059871" y="3650629"/>
            <a:ext cx="5015193" cy="3138327"/>
          </a:xfrm>
          <a:prstGeom prst="rect">
            <a:avLst/>
          </a:prstGeom>
        </p:spPr>
      </p:pic>
      <p:pic>
        <p:nvPicPr>
          <p:cNvPr id="5" name="Picture 4"/>
          <p:cNvPicPr>
            <a:picLocks noChangeAspect="1"/>
          </p:cNvPicPr>
          <p:nvPr/>
        </p:nvPicPr>
        <p:blipFill>
          <a:blip r:embed="rId4"/>
          <a:stretch>
            <a:fillRect/>
          </a:stretch>
        </p:blipFill>
        <p:spPr>
          <a:xfrm>
            <a:off x="3360851" y="435059"/>
            <a:ext cx="4692286" cy="2904623"/>
          </a:xfrm>
          <a:prstGeom prst="rect">
            <a:avLst/>
          </a:prstGeom>
        </p:spPr>
      </p:pic>
      <p:pic>
        <p:nvPicPr>
          <p:cNvPr id="8" name="Picture 7"/>
          <p:cNvPicPr>
            <a:picLocks noChangeAspect="1"/>
          </p:cNvPicPr>
          <p:nvPr/>
        </p:nvPicPr>
        <p:blipFill>
          <a:blip r:embed="rId5"/>
          <a:stretch>
            <a:fillRect/>
          </a:stretch>
        </p:blipFill>
        <p:spPr>
          <a:xfrm>
            <a:off x="8053137" y="496302"/>
            <a:ext cx="3999549" cy="290462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84213" y="1405643"/>
            <a:ext cx="10723593" cy="2704718"/>
          </a:xfrm>
        </p:spPr>
        <p:txBody>
          <a:bodyPr/>
          <a:lstStyle/>
          <a:p>
            <a:pPr marL="342900" indent="-342900">
              <a:buFont typeface="Arial" panose="020B0604020202020204" pitchFamily="34" charset="0"/>
              <a:buChar char="•"/>
            </a:pPr>
            <a:r>
              <a:rPr lang="en-US" dirty="0">
                <a:solidFill>
                  <a:srgbClr val="000000"/>
                </a:solidFill>
                <a:latin typeface="Helvetica Neue"/>
              </a:rPr>
              <a:t> To add feature engineering like average bill amount, average payment amount </a:t>
            </a:r>
          </a:p>
          <a:p>
            <a:pPr marL="342900" indent="-342900">
              <a:buFont typeface="Arial" panose="020B0604020202020204" pitchFamily="34" charset="0"/>
              <a:buChar char="•"/>
            </a:pPr>
            <a:r>
              <a:rPr lang="en-US" dirty="0" smtClean="0">
                <a:solidFill>
                  <a:srgbClr val="000000"/>
                </a:solidFill>
                <a:latin typeface="Helvetica Neue"/>
              </a:rPr>
              <a:t>Perform </a:t>
            </a:r>
            <a:r>
              <a:rPr lang="en-US" dirty="0" smtClean="0">
                <a:solidFill>
                  <a:srgbClr val="000000"/>
                </a:solidFill>
                <a:latin typeface="Helvetica Neue"/>
              </a:rPr>
              <a:t>ensemble </a:t>
            </a:r>
            <a:r>
              <a:rPr lang="en-US" dirty="0">
                <a:solidFill>
                  <a:srgbClr val="000000"/>
                </a:solidFill>
                <a:latin typeface="Helvetica Neue"/>
              </a:rPr>
              <a:t>techniques like Bagging, Boosting and Random Forest </a:t>
            </a:r>
            <a:r>
              <a:rPr lang="en-US" dirty="0" smtClean="0">
                <a:solidFill>
                  <a:srgbClr val="000000"/>
                </a:solidFill>
                <a:latin typeface="Helvetica Neue"/>
              </a:rPr>
              <a:t>classifier and with it also get the important features</a:t>
            </a:r>
          </a:p>
          <a:p>
            <a:pPr marL="342900" indent="-342900">
              <a:buFont typeface="Arial" panose="020B0604020202020204" pitchFamily="34" charset="0"/>
              <a:buChar char="•"/>
            </a:pPr>
            <a:r>
              <a:rPr lang="en-US" dirty="0" smtClean="0">
                <a:solidFill>
                  <a:srgbClr val="000000"/>
                </a:solidFill>
                <a:latin typeface="Helvetica Neue"/>
              </a:rPr>
              <a:t>Tuning the </a:t>
            </a:r>
            <a:r>
              <a:rPr lang="en-US" dirty="0" err="1" smtClean="0">
                <a:solidFill>
                  <a:srgbClr val="000000"/>
                </a:solidFill>
                <a:latin typeface="Helvetica Neue"/>
              </a:rPr>
              <a:t>Hyperparamters</a:t>
            </a:r>
            <a:r>
              <a:rPr lang="en-US" dirty="0" smtClean="0">
                <a:solidFill>
                  <a:srgbClr val="000000"/>
                </a:solidFill>
                <a:latin typeface="Helvetica Neue"/>
              </a:rPr>
              <a:t> for the best performing model among ensemble and base models</a:t>
            </a:r>
            <a:endParaRPr lang="en-US" dirty="0">
              <a:solidFill>
                <a:srgbClr val="000000"/>
              </a:solidFill>
              <a:latin typeface="Helvetica Neue"/>
            </a:endParaRPr>
          </a:p>
          <a:p>
            <a:pPr marL="342900" indent="-342900">
              <a:buFont typeface="Arial" panose="020B0604020202020204" pitchFamily="34" charset="0"/>
              <a:buChar char="•"/>
            </a:pPr>
            <a:r>
              <a:rPr lang="en-US" dirty="0">
                <a:solidFill>
                  <a:srgbClr val="000000"/>
                </a:solidFill>
                <a:latin typeface="Helvetica Neue"/>
              </a:rPr>
              <a:t>  </a:t>
            </a:r>
            <a:r>
              <a:rPr lang="en-US" dirty="0">
                <a:solidFill>
                  <a:srgbClr val="000000"/>
                </a:solidFill>
                <a:latin typeface="Helvetica Neue"/>
              </a:rPr>
              <a:t>T</a:t>
            </a:r>
            <a:r>
              <a:rPr lang="en-US" dirty="0" smtClean="0">
                <a:solidFill>
                  <a:srgbClr val="000000"/>
                </a:solidFill>
                <a:latin typeface="Helvetica Neue"/>
              </a:rPr>
              <a:t>ry </a:t>
            </a:r>
            <a:r>
              <a:rPr lang="en-US" dirty="0">
                <a:solidFill>
                  <a:srgbClr val="000000"/>
                </a:solidFill>
                <a:latin typeface="Helvetica Neue"/>
              </a:rPr>
              <a:t>out Artificial Neural networks also as the best performing model was ANN according to Yeh and Lien research paper.</a:t>
            </a:r>
          </a:p>
          <a:p>
            <a:r>
              <a:rPr lang="en-US" dirty="0">
                <a:solidFill>
                  <a:srgbClr val="000000"/>
                </a:solidFill>
                <a:latin typeface="Helvetica Neue"/>
              </a:rPr>
              <a:t>   </a:t>
            </a:r>
            <a:endParaRPr lang="en-IN" dirty="0"/>
          </a:p>
        </p:txBody>
      </p:sp>
      <p:sp>
        <p:nvSpPr>
          <p:cNvPr id="3" name="Slide Number Placeholder 2"/>
          <p:cNvSpPr>
            <a:spLocks noGrp="1"/>
          </p:cNvSpPr>
          <p:nvPr>
            <p:ph type="sldNum" sz="quarter" idx="11"/>
          </p:nvPr>
        </p:nvSpPr>
        <p:spPr/>
        <p:txBody>
          <a:bodyPr/>
          <a:lstStyle/>
          <a:p>
            <a:fld id="{EECC7194-A4D0-457B-9D3E-53681723AFF7}" type="slidenum">
              <a:rPr lang="en-US" smtClean="0"/>
              <a:t>41</a:t>
            </a:fld>
            <a:endParaRPr lang="en-US" dirty="0"/>
          </a:p>
        </p:txBody>
      </p:sp>
      <p:sp>
        <p:nvSpPr>
          <p:cNvPr id="4" name="Title 3"/>
          <p:cNvSpPr>
            <a:spLocks noGrp="1"/>
          </p:cNvSpPr>
          <p:nvPr>
            <p:ph type="title"/>
          </p:nvPr>
        </p:nvSpPr>
        <p:spPr/>
        <p:txBody>
          <a:bodyPr/>
          <a:lstStyle/>
          <a:p>
            <a:r>
              <a:rPr lang="en-IN" dirty="0"/>
              <a:t>Future Plans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81399" y="2238573"/>
            <a:ext cx="10629202"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y You Shouldn't Use a Thank You Slide (And What to Do Instead)">
            <a:extLst>
              <a:ext uri="{FF2B5EF4-FFF2-40B4-BE49-F238E27FC236}">
                <a16:creationId xmlns:a16="http://schemas.microsoft.com/office/drawing/2014/main" id="{3FB91DD2-10D8-4053-A45F-A408D6A3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octor standing in front of a computer&#10;"/>
          <p:cNvPicPr>
            <a:picLocks noGrp="1" noChangeAspect="1"/>
          </p:cNvPicPr>
          <p:nvPr>
            <p:ph type="pic" sz="quarter" idx="12"/>
          </p:nvPr>
        </p:nvPicPr>
        <p:blipFill>
          <a:blip r:embed="rId2" cstate="screen"/>
          <a:srcRect/>
          <a:stretch>
            <a:fillRect/>
          </a:stretch>
        </p:blipFill>
        <p:spPr/>
      </p:pic>
      <p:sp>
        <p:nvSpPr>
          <p:cNvPr id="19" name="Rectangle 18"/>
          <p:cNvSpPr/>
          <p:nvPr/>
        </p:nvSpPr>
        <p:spPr>
          <a:xfrm>
            <a:off x="180000" y="17910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DATA DICTIONARY (Numerical)</a:t>
            </a:r>
          </a:p>
        </p:txBody>
      </p:sp>
      <p:sp>
        <p:nvSpPr>
          <p:cNvPr id="4" name="Slide Number Placeholder 3"/>
          <p:cNvSpPr>
            <a:spLocks noGrp="1"/>
          </p:cNvSpPr>
          <p:nvPr>
            <p:ph type="sldNum" sz="quarter" idx="11"/>
          </p:nvPr>
        </p:nvSpPr>
        <p:spPr/>
        <p:txBody>
          <a:bodyPr/>
          <a:lstStyle/>
          <a:p>
            <a:fld id="{EECC7194-A4D0-457B-9D3E-53681723AFF7}" type="slidenum">
              <a:rPr lang="en-US" smtClean="0"/>
              <a:t>5</a:t>
            </a:fld>
            <a:endParaRPr lang="en-US" dirty="0"/>
          </a:p>
        </p:txBody>
      </p:sp>
      <p:sp>
        <p:nvSpPr>
          <p:cNvPr id="5" name="Text Placeholder 4"/>
          <p:cNvSpPr>
            <a:spLocks noGrp="1"/>
          </p:cNvSpPr>
          <p:nvPr>
            <p:ph type="body" sz="quarter" idx="13"/>
          </p:nvPr>
        </p:nvSpPr>
        <p:spPr>
          <a:xfrm>
            <a:off x="1470581" y="2433564"/>
            <a:ext cx="2812282" cy="1242556"/>
          </a:xfrm>
        </p:spPr>
        <p:txBody>
          <a:bodyPr/>
          <a:lstStyle/>
          <a:p>
            <a:r>
              <a:rPr lang="en-US" dirty="0"/>
              <a:t>Amount of given credit in Taiwan dollars</a:t>
            </a:r>
          </a:p>
          <a:p>
            <a:endParaRPr lang="en-US" dirty="0"/>
          </a:p>
          <a:p>
            <a:endParaRPr lang="en-US" dirty="0"/>
          </a:p>
        </p:txBody>
      </p:sp>
      <p:sp>
        <p:nvSpPr>
          <p:cNvPr id="6" name="Text Placeholder 5"/>
          <p:cNvSpPr>
            <a:spLocks noGrp="1"/>
          </p:cNvSpPr>
          <p:nvPr>
            <p:ph type="body" sz="quarter" idx="14"/>
          </p:nvPr>
        </p:nvSpPr>
        <p:spPr>
          <a:xfrm>
            <a:off x="1470581" y="1775805"/>
            <a:ext cx="2812282" cy="554643"/>
          </a:xfrm>
        </p:spPr>
        <p:txBody>
          <a:bodyPr/>
          <a:lstStyle/>
          <a:p>
            <a:r>
              <a:rPr lang="en-US" dirty="0"/>
              <a:t>Limit Balance</a:t>
            </a:r>
          </a:p>
        </p:txBody>
      </p:sp>
      <p:sp>
        <p:nvSpPr>
          <p:cNvPr id="7" name="Text Placeholder 6"/>
          <p:cNvSpPr>
            <a:spLocks noGrp="1"/>
          </p:cNvSpPr>
          <p:nvPr>
            <p:ph type="body" sz="quarter" idx="15"/>
          </p:nvPr>
        </p:nvSpPr>
        <p:spPr>
          <a:xfrm>
            <a:off x="5031291" y="2433564"/>
            <a:ext cx="2812282" cy="1242556"/>
          </a:xfrm>
        </p:spPr>
        <p:txBody>
          <a:bodyPr/>
          <a:lstStyle/>
          <a:p>
            <a:r>
              <a:rPr lang="en-US" noProof="1"/>
              <a:t>BILL_AMT1 – September</a:t>
            </a:r>
          </a:p>
          <a:p>
            <a:r>
              <a:rPr lang="en-US" noProof="1"/>
              <a:t>BILL_AMT2 –  August</a:t>
            </a:r>
          </a:p>
          <a:p>
            <a:r>
              <a:rPr lang="en-US" noProof="1"/>
              <a:t>BILL_AMT3 – July</a:t>
            </a:r>
          </a:p>
          <a:p>
            <a:r>
              <a:rPr lang="en-US" noProof="1"/>
              <a:t>BILL_AMT4 – June</a:t>
            </a:r>
          </a:p>
          <a:p>
            <a:r>
              <a:rPr lang="en-US" noProof="1"/>
              <a:t>BILL_AMT5 – May</a:t>
            </a:r>
          </a:p>
          <a:p>
            <a:r>
              <a:rPr lang="en-US" noProof="1"/>
              <a:t>BILL_AMT6 – April</a:t>
            </a:r>
          </a:p>
          <a:p>
            <a:endParaRPr lang="en-US" noProof="1"/>
          </a:p>
          <a:p>
            <a:endParaRPr lang="en-US" noProof="1"/>
          </a:p>
        </p:txBody>
      </p:sp>
      <p:sp>
        <p:nvSpPr>
          <p:cNvPr id="8" name="Text Placeholder 7"/>
          <p:cNvSpPr>
            <a:spLocks noGrp="1"/>
          </p:cNvSpPr>
          <p:nvPr>
            <p:ph type="body" sz="quarter" idx="16"/>
          </p:nvPr>
        </p:nvSpPr>
        <p:spPr>
          <a:xfrm>
            <a:off x="5031291" y="1775805"/>
            <a:ext cx="2812282" cy="554643"/>
          </a:xfrm>
        </p:spPr>
        <p:txBody>
          <a:bodyPr/>
          <a:lstStyle/>
          <a:p>
            <a:r>
              <a:rPr lang="en-US" dirty="0"/>
              <a:t>Bill Amount</a:t>
            </a:r>
          </a:p>
        </p:txBody>
      </p:sp>
      <p:sp>
        <p:nvSpPr>
          <p:cNvPr id="9" name="Text Placeholder 8"/>
          <p:cNvSpPr>
            <a:spLocks noGrp="1"/>
          </p:cNvSpPr>
          <p:nvPr>
            <p:ph type="body" sz="quarter" idx="17"/>
          </p:nvPr>
        </p:nvSpPr>
        <p:spPr>
          <a:xfrm>
            <a:off x="8592000" y="2433564"/>
            <a:ext cx="2812282" cy="1242556"/>
          </a:xfrm>
        </p:spPr>
        <p:txBody>
          <a:bodyPr/>
          <a:lstStyle/>
          <a:p>
            <a:r>
              <a:rPr lang="en-US" noProof="1"/>
              <a:t>PAY_AMT1 – September</a:t>
            </a:r>
          </a:p>
          <a:p>
            <a:r>
              <a:rPr lang="en-US" noProof="1"/>
              <a:t>PAY_AMT2 –  August</a:t>
            </a:r>
          </a:p>
          <a:p>
            <a:r>
              <a:rPr lang="en-US" noProof="1"/>
              <a:t>PAY_AMT3 –  July</a:t>
            </a:r>
          </a:p>
          <a:p>
            <a:r>
              <a:rPr lang="en-US" noProof="1"/>
              <a:t>PAY_AMT4 –  June</a:t>
            </a:r>
          </a:p>
          <a:p>
            <a:r>
              <a:rPr lang="en-US" noProof="1"/>
              <a:t>PAY_AMT5 – May</a:t>
            </a:r>
          </a:p>
          <a:p>
            <a:r>
              <a:rPr lang="en-US" noProof="1"/>
              <a:t>PAY_AMT6 –  April</a:t>
            </a:r>
          </a:p>
          <a:p>
            <a:endParaRPr lang="en-US" noProof="1"/>
          </a:p>
          <a:p>
            <a:endParaRPr lang="en-US" noProof="1"/>
          </a:p>
          <a:p>
            <a:endParaRPr lang="en-US" noProof="1"/>
          </a:p>
        </p:txBody>
      </p:sp>
      <p:sp>
        <p:nvSpPr>
          <p:cNvPr id="10" name="Text Placeholder 9"/>
          <p:cNvSpPr>
            <a:spLocks noGrp="1"/>
          </p:cNvSpPr>
          <p:nvPr>
            <p:ph type="body" sz="quarter" idx="18"/>
          </p:nvPr>
        </p:nvSpPr>
        <p:spPr>
          <a:xfrm>
            <a:off x="8592000" y="1775805"/>
            <a:ext cx="2812282" cy="554643"/>
          </a:xfrm>
        </p:spPr>
        <p:txBody>
          <a:bodyPr/>
          <a:lstStyle/>
          <a:p>
            <a:r>
              <a:rPr lang="en-US" dirty="0"/>
              <a:t>Pay Amount</a:t>
            </a:r>
          </a:p>
        </p:txBody>
      </p:sp>
      <p:sp>
        <p:nvSpPr>
          <p:cNvPr id="11" name="Text Placeholder 10"/>
          <p:cNvSpPr>
            <a:spLocks noGrp="1"/>
          </p:cNvSpPr>
          <p:nvPr>
            <p:ph type="body" sz="quarter" idx="19"/>
          </p:nvPr>
        </p:nvSpPr>
        <p:spPr>
          <a:xfrm>
            <a:off x="1470581" y="4582977"/>
            <a:ext cx="2812282" cy="1242556"/>
          </a:xfrm>
        </p:spPr>
        <p:txBody>
          <a:bodyPr/>
          <a:lstStyle/>
          <a:p>
            <a:endParaRPr lang="en-US" noProof="1"/>
          </a:p>
          <a:p>
            <a:endParaRPr lang="en-US" noProof="1"/>
          </a:p>
        </p:txBody>
      </p:sp>
      <p:sp>
        <p:nvSpPr>
          <p:cNvPr id="13" name="Text Placeholder 12"/>
          <p:cNvSpPr>
            <a:spLocks noGrp="1"/>
          </p:cNvSpPr>
          <p:nvPr>
            <p:ph type="body" sz="quarter" idx="21"/>
          </p:nvPr>
        </p:nvSpPr>
        <p:spPr>
          <a:xfrm>
            <a:off x="5031291" y="4582977"/>
            <a:ext cx="2812282" cy="1242556"/>
          </a:xfrm>
        </p:spPr>
        <p:txBody>
          <a:bodyPr/>
          <a:lstStyle/>
          <a:p>
            <a:endParaRPr lang="en-US" noProof="1"/>
          </a:p>
          <a:p>
            <a:endParaRPr lang="en-US" noProof="1"/>
          </a:p>
        </p:txBody>
      </p:sp>
      <p:cxnSp>
        <p:nvCxnSpPr>
          <p:cNvPr id="43" name="Straight Connector 42"/>
          <p:cNvCxnSpPr/>
          <p:nvPr/>
        </p:nvCxnSpPr>
        <p:spPr>
          <a:xfrm>
            <a:off x="4458121"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019527"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67" name="object 7" descr="Beige rectangle"/>
          <p:cNvSpPr/>
          <p:nvPr/>
        </p:nvSpPr>
        <p:spPr bwMode="white">
          <a:xfrm flipV="1">
            <a:off x="722099" y="1277068"/>
            <a:ext cx="2812282"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2" name="Heart 1"/>
          <p:cNvSpPr/>
          <p:nvPr/>
        </p:nvSpPr>
        <p:spPr>
          <a:xfrm>
            <a:off x="7843573" y="1775805"/>
            <a:ext cx="400420" cy="370140"/>
          </a:xfrm>
          <a:prstGeom prst="hear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Heart 38"/>
          <p:cNvSpPr/>
          <p:nvPr/>
        </p:nvSpPr>
        <p:spPr>
          <a:xfrm>
            <a:off x="4282863" y="1769794"/>
            <a:ext cx="400420" cy="370140"/>
          </a:xfrm>
          <a:prstGeom prst="hear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Heart 39"/>
          <p:cNvSpPr/>
          <p:nvPr/>
        </p:nvSpPr>
        <p:spPr>
          <a:xfrm>
            <a:off x="862863" y="1769794"/>
            <a:ext cx="400420" cy="370140"/>
          </a:xfrm>
          <a:prstGeom prst="heart">
            <a:avLst/>
          </a:prstGeom>
          <a:gradFill>
            <a:gsLst>
              <a:gs pos="0">
                <a:schemeClr val="tx2"/>
              </a:gs>
              <a:gs pos="100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6</a:t>
            </a:fld>
            <a:endParaRPr lang="en-US" dirty="0"/>
          </a:p>
        </p:txBody>
      </p:sp>
      <p:sp>
        <p:nvSpPr>
          <p:cNvPr id="2" name="Title 1"/>
          <p:cNvSpPr>
            <a:spLocks noGrp="1"/>
          </p:cNvSpPr>
          <p:nvPr>
            <p:ph type="title"/>
          </p:nvPr>
        </p:nvSpPr>
        <p:spPr/>
        <p:txBody>
          <a:bodyPr/>
          <a:lstStyle/>
          <a:p>
            <a:r>
              <a:rPr lang="en-US" dirty="0"/>
              <a:t>Statistical overview</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8" name="Picture 7"/>
          <p:cNvPicPr>
            <a:picLocks noChangeAspect="1"/>
          </p:cNvPicPr>
          <p:nvPr/>
        </p:nvPicPr>
        <p:blipFill>
          <a:blip r:embed="rId2"/>
          <a:stretch>
            <a:fillRect/>
          </a:stretch>
        </p:blipFill>
        <p:spPr>
          <a:xfrm>
            <a:off x="684000" y="1421503"/>
            <a:ext cx="5364945" cy="5265876"/>
          </a:xfrm>
          <a:prstGeom prst="rect">
            <a:avLst/>
          </a:prstGeom>
        </p:spPr>
      </p:pic>
      <p:sp>
        <p:nvSpPr>
          <p:cNvPr id="9" name="TextBox 8"/>
          <p:cNvSpPr txBox="1"/>
          <p:nvPr/>
        </p:nvSpPr>
        <p:spPr>
          <a:xfrm>
            <a:off x="6267635" y="1509204"/>
            <a:ext cx="5486400"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There are 30000 distinct id's in the dataset which means 30000 credit card holders and the average credit limit amount is 167,484.32 with std. 129,747.66 where the highest amount is 1000000.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of the card holders are either graduate school or university. Most of the credit card holders are either married or single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Credit card holders age ranges from 21 to 79 and the average age is 35.48 with standard deviation 9.21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Target column which includes two distinct values 0 and 1 where 0 for default payment means "not default" and 1 means "default", and the mean is 0.221 which means that there are 22.1% card holders who will default next month.</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7</a:t>
            </a:fld>
            <a:endParaRPr lang="en-US" dirty="0"/>
          </a:p>
        </p:txBody>
      </p:sp>
      <p:sp>
        <p:nvSpPr>
          <p:cNvPr id="2" name="Title 1"/>
          <p:cNvSpPr>
            <a:spLocks noGrp="1"/>
          </p:cNvSpPr>
          <p:nvPr>
            <p:ph type="title"/>
          </p:nvPr>
        </p:nvSpPr>
        <p:spPr/>
        <p:txBody>
          <a:bodyPr/>
          <a:lstStyle/>
          <a:p>
            <a:r>
              <a:rPr lang="en-US" dirty="0"/>
              <a:t>Concise summary</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9" name="TextBox 8"/>
          <p:cNvSpPr txBox="1"/>
          <p:nvPr/>
        </p:nvSpPr>
        <p:spPr>
          <a:xfrm>
            <a:off x="6267635" y="1509204"/>
            <a:ext cx="54864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There are total of 25 columns and 30000 records in the dataset and none of the columns has null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14 continuous columns and 11 categorical columns in the dataset.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Though there are no null values in the dataset there were some unknown classified records which were are being pre processed before building the base model </a:t>
            </a:r>
          </a:p>
        </p:txBody>
      </p:sp>
      <p:pic>
        <p:nvPicPr>
          <p:cNvPr id="3" name="Picture 2"/>
          <p:cNvPicPr>
            <a:picLocks noChangeAspect="1"/>
          </p:cNvPicPr>
          <p:nvPr/>
        </p:nvPicPr>
        <p:blipFill>
          <a:blip r:embed="rId2"/>
          <a:stretch>
            <a:fillRect/>
          </a:stretch>
        </p:blipFill>
        <p:spPr>
          <a:xfrm>
            <a:off x="535237" y="1421503"/>
            <a:ext cx="5486400" cy="51466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8</a:t>
            </a:fld>
            <a:endParaRPr lang="en-US" dirty="0"/>
          </a:p>
        </p:txBody>
      </p:sp>
      <p:sp>
        <p:nvSpPr>
          <p:cNvPr id="2" name="Title 1"/>
          <p:cNvSpPr>
            <a:spLocks noGrp="1"/>
          </p:cNvSpPr>
          <p:nvPr>
            <p:ph type="title"/>
          </p:nvPr>
        </p:nvSpPr>
        <p:spPr/>
        <p:txBody>
          <a:bodyPr/>
          <a:lstStyle/>
          <a:p>
            <a:r>
              <a:rPr lang="en-US" dirty="0"/>
              <a:t>Pre processing</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7" name="Rectangle 6"/>
          <p:cNvSpPr/>
          <p:nvPr/>
        </p:nvSpPr>
        <p:spPr>
          <a:xfrm>
            <a:off x="599538" y="1474102"/>
            <a:ext cx="10976226" cy="4106830"/>
          </a:xfrm>
          <a:prstGeom prst="rect">
            <a:avLst/>
          </a:prstGeom>
        </p:spPr>
        <p:txBody>
          <a:bodyPr wrap="square">
            <a:spAutoFit/>
          </a:bodyPr>
          <a:lstStyle/>
          <a:p>
            <a:pPr marL="63500">
              <a:lnSpc>
                <a:spcPct val="107000"/>
              </a:lnSpc>
              <a:spcBef>
                <a:spcPts val="435"/>
              </a:spcBef>
              <a:spcAft>
                <a:spcPts val="800"/>
              </a:spcAft>
            </a:pPr>
            <a:r>
              <a:rPr lang="en-US" dirty="0">
                <a:latin typeface="Arial" panose="020B0604020202020204" pitchFamily="34" charset="0"/>
                <a:ea typeface="Calibri" panose="020F0502020204030204" pitchFamily="34" charset="0"/>
                <a:cs typeface="Tunga" panose="020B0502040204020203" pitchFamily="34" charset="0"/>
              </a:rPr>
              <a:t>Data pre-processing is done to enhance the quality of data, to promote extraction of meaningful insights from the data. In simpler words, cleaning and organizing the raw data to make it suitable for building and training machine learning models. It is a data mining technique that transforms raw data into an understandable and readable format.</a:t>
            </a:r>
            <a:endParaRPr lang="en-US" sz="1600" dirty="0">
              <a:latin typeface="Calibri" panose="020F0502020204030204" pitchFamily="34" charset="0"/>
              <a:cs typeface="Tunga" panose="020B0502040204020203" pitchFamily="34" charset="0"/>
            </a:endParaRPr>
          </a:p>
          <a:p>
            <a:pPr marL="63500">
              <a:lnSpc>
                <a:spcPct val="107000"/>
              </a:lnSpc>
              <a:spcBef>
                <a:spcPts val="435"/>
              </a:spcBef>
              <a:spcAft>
                <a:spcPts val="800"/>
              </a:spcAft>
            </a:pPr>
            <a:r>
              <a:rPr lang="en-US" dirty="0">
                <a:latin typeface="Arial" panose="020B0604020202020204" pitchFamily="34" charset="0"/>
                <a:ea typeface="Calibri" panose="020F0502020204030204" pitchFamily="34" charset="0"/>
                <a:cs typeface="Tunga" panose="020B0502040204020203" pitchFamily="34" charset="0"/>
              </a:rPr>
              <a:t>Below are some of the pre-processing done :</a:t>
            </a:r>
            <a:endParaRPr lang="en-US" sz="1600" dirty="0">
              <a:latin typeface="Calibri" panose="020F0502020204030204" pitchFamily="34" charset="0"/>
              <a:cs typeface="Tunga" panose="020B0502040204020203" pitchFamily="34" charset="0"/>
            </a:endParaRPr>
          </a:p>
          <a:p>
            <a:pPr marL="63500">
              <a:lnSpc>
                <a:spcPct val="107000"/>
              </a:lnSpc>
              <a:spcBef>
                <a:spcPts val="435"/>
              </a:spcBef>
              <a:spcAft>
                <a:spcPts val="800"/>
              </a:spcAft>
            </a:pPr>
            <a:r>
              <a:rPr lang="en-US" dirty="0">
                <a:latin typeface="Arial" panose="020B0604020202020204" pitchFamily="34" charset="0"/>
                <a:ea typeface="Calibri" panose="020F0502020204030204" pitchFamily="34" charset="0"/>
                <a:cs typeface="Tunga" panose="020B0502040204020203" pitchFamily="34" charset="0"/>
              </a:rPr>
              <a:t>1.Records in ‘EDUCATION’ are carrying redundant information with different labels. Since labels 0, 4, 5, 6 all carry same information either other or unknown, it is better to group labels together and name it 4.</a:t>
            </a:r>
            <a:endParaRPr lang="en-US" sz="1600" dirty="0">
              <a:latin typeface="Calibri" panose="020F0502020204030204" pitchFamily="34" charset="0"/>
              <a:cs typeface="Tunga" panose="020B0502040204020203" pitchFamily="34" charset="0"/>
            </a:endParaRPr>
          </a:p>
          <a:p>
            <a:pPr marL="63500">
              <a:lnSpc>
                <a:spcPct val="107000"/>
              </a:lnSpc>
              <a:spcBef>
                <a:spcPts val="435"/>
              </a:spcBef>
              <a:spcAft>
                <a:spcPts val="800"/>
              </a:spcAft>
            </a:pPr>
            <a:r>
              <a:rPr lang="en-US" dirty="0">
                <a:latin typeface="Arial" panose="020B0604020202020204" pitchFamily="34" charset="0"/>
                <a:ea typeface="Calibri" panose="020F0502020204030204" pitchFamily="34" charset="0"/>
                <a:cs typeface="Tunga" panose="020B0502040204020203" pitchFamily="34" charset="0"/>
              </a:rPr>
              <a:t>2.Similarly,label 0 in ‘MARRIAGE’ can be safely categorized as 'Other' under label 3.</a:t>
            </a:r>
            <a:endParaRPr lang="en-US" sz="1600" dirty="0">
              <a:latin typeface="Calibri" panose="020F0502020204030204" pitchFamily="34" charset="0"/>
              <a:cs typeface="Tunga" panose="020B0502040204020203" pitchFamily="34" charset="0"/>
            </a:endParaRPr>
          </a:p>
          <a:p>
            <a:pPr marL="63500">
              <a:lnSpc>
                <a:spcPct val="107000"/>
              </a:lnSpc>
              <a:spcBef>
                <a:spcPts val="435"/>
              </a:spcBef>
              <a:spcAft>
                <a:spcPts val="800"/>
              </a:spcAft>
            </a:pPr>
            <a:r>
              <a:rPr lang="en-US" dirty="0">
                <a:latin typeface="Arial" panose="020B0604020202020204" pitchFamily="34" charset="0"/>
                <a:ea typeface="Calibri" panose="020F0502020204030204" pitchFamily="34" charset="0"/>
                <a:cs typeface="Tunga" panose="020B0502040204020203" pitchFamily="34" charset="0"/>
              </a:rPr>
              <a:t>3.Column '</a:t>
            </a:r>
            <a:r>
              <a:rPr lang="en-US" dirty="0" err="1">
                <a:latin typeface="Arial" panose="020B0604020202020204" pitchFamily="34" charset="0"/>
                <a:ea typeface="Calibri" panose="020F0502020204030204" pitchFamily="34" charset="0"/>
                <a:cs typeface="Tunga" panose="020B0502040204020203" pitchFamily="34" charset="0"/>
              </a:rPr>
              <a:t>default.payment.next.month</a:t>
            </a:r>
            <a:r>
              <a:rPr lang="en-US" dirty="0">
                <a:latin typeface="Arial" panose="020B0604020202020204" pitchFamily="34" charset="0"/>
                <a:ea typeface="Calibri" panose="020F0502020204030204" pitchFamily="34" charset="0"/>
                <a:cs typeface="Tunga" panose="020B0502040204020203" pitchFamily="34" charset="0"/>
              </a:rPr>
              <a:t>' is renamed as 'DEFAULT' for better accessibility.</a:t>
            </a:r>
            <a:endParaRPr lang="en-US" sz="1600" dirty="0">
              <a:latin typeface="Calibri" panose="020F0502020204030204" pitchFamily="34" charset="0"/>
              <a:cs typeface="Tunga" panose="020B0502040204020203" pitchFamily="34" charset="0"/>
            </a:endParaRPr>
          </a:p>
          <a:p>
            <a:pPr marL="63500">
              <a:lnSpc>
                <a:spcPct val="107000"/>
              </a:lnSpc>
              <a:spcBef>
                <a:spcPts val="435"/>
              </a:spcBef>
              <a:spcAft>
                <a:spcPts val="800"/>
              </a:spcAft>
            </a:pPr>
            <a:r>
              <a:rPr lang="en-US" dirty="0">
                <a:latin typeface="Arial" panose="020B0604020202020204" pitchFamily="34" charset="0"/>
                <a:ea typeface="Calibri" panose="020F0502020204030204" pitchFamily="34" charset="0"/>
                <a:cs typeface="Tunga" panose="020B0502040204020203" pitchFamily="34" charset="0"/>
              </a:rPr>
              <a:t>4.Column 'PAY_0' would be better to name it 'PAY_1', to make it consistent with 'BILL_AMT1' and 'PAY_AMT1'.</a:t>
            </a:r>
            <a:endParaRPr lang="en-US" sz="1600" dirty="0">
              <a:effectLst/>
              <a:latin typeface="Calibri" panose="020F0502020204030204" pitchFamily="34" charset="0"/>
              <a:cs typeface="Tunga"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ECC7194-A4D0-457B-9D3E-53681723AFF7}" type="slidenum">
              <a:rPr lang="en-US" smtClean="0"/>
              <a:t>9</a:t>
            </a:fld>
            <a:endParaRPr lang="en-US" dirty="0"/>
          </a:p>
        </p:txBody>
      </p:sp>
      <p:sp>
        <p:nvSpPr>
          <p:cNvPr id="2" name="Title 1"/>
          <p:cNvSpPr>
            <a:spLocks noGrp="1"/>
          </p:cNvSpPr>
          <p:nvPr>
            <p:ph type="title"/>
          </p:nvPr>
        </p:nvSpPr>
        <p:spPr/>
        <p:txBody>
          <a:bodyPr/>
          <a:lstStyle/>
          <a:p>
            <a:r>
              <a:rPr lang="en-US" dirty="0"/>
              <a:t>Pre processing</a:t>
            </a:r>
          </a:p>
        </p:txBody>
      </p:sp>
      <p:sp>
        <p:nvSpPr>
          <p:cNvPr id="5" name="object 7" descr="Beige rectangle"/>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6" name="Picture 5"/>
          <p:cNvPicPr>
            <a:picLocks noChangeAspect="1"/>
          </p:cNvPicPr>
          <p:nvPr/>
        </p:nvPicPr>
        <p:blipFill>
          <a:blip r:embed="rId2"/>
          <a:stretch>
            <a:fillRect/>
          </a:stretch>
        </p:blipFill>
        <p:spPr>
          <a:xfrm>
            <a:off x="578001" y="1421503"/>
            <a:ext cx="10394581" cy="5151566"/>
          </a:xfrm>
          <a:prstGeom prst="rect">
            <a:avLst/>
          </a:prstGeom>
        </p:spPr>
      </p:pic>
    </p:spTree>
  </p:cSld>
  <p:clrMapOvr>
    <a:masterClrMapping/>
  </p:clrMapOvr>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Healthcare office pitch deck</Template>
  <TotalTime>0</TotalTime>
  <Words>2293</Words>
  <Application>Microsoft Office PowerPoint</Application>
  <PresentationFormat>Widescreen</PresentationFormat>
  <Paragraphs>288</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 </vt:lpstr>
      <vt:lpstr>Calibri</vt:lpstr>
      <vt:lpstr>Courier New</vt:lpstr>
      <vt:lpstr>Gill Sans MT</vt:lpstr>
      <vt:lpstr>Helvetica Neue</vt:lpstr>
      <vt:lpstr>Times New Roman</vt:lpstr>
      <vt:lpstr>Tunga</vt:lpstr>
      <vt:lpstr>Office Theme</vt:lpstr>
      <vt:lpstr>Default payments of credit card clients</vt:lpstr>
      <vt:lpstr>Project objective</vt:lpstr>
      <vt:lpstr>Literature review</vt:lpstr>
      <vt:lpstr>DATA DICTIONARY (Categorical)</vt:lpstr>
      <vt:lpstr>DATA DICTIONARY (Numerical)</vt:lpstr>
      <vt:lpstr>Statistical overview</vt:lpstr>
      <vt:lpstr>Concise summary</vt:lpstr>
      <vt:lpstr>Pre processing</vt:lpstr>
      <vt:lpstr>Pre processing</vt:lpstr>
      <vt:lpstr>Exploratory data  analysis</vt:lpstr>
      <vt:lpstr>Exploratory data  analysis</vt:lpstr>
      <vt:lpstr>UNI variate analysis</vt:lpstr>
      <vt:lpstr>UNI variate analysis</vt:lpstr>
      <vt:lpstr>UNI variate analysis</vt:lpstr>
      <vt:lpstr>UNI variate analysis</vt:lpstr>
      <vt:lpstr>Payment Amount</vt:lpstr>
      <vt:lpstr>Payment STATUs</vt:lpstr>
      <vt:lpstr>Bill  Amount</vt:lpstr>
      <vt:lpstr>MULTIVARIATE analysis</vt:lpstr>
      <vt:lpstr>MULTIVARIATE analysis</vt:lpstr>
      <vt:lpstr>Heat Map</vt:lpstr>
      <vt:lpstr>Inference</vt:lpstr>
      <vt:lpstr>Feature selection</vt:lpstr>
      <vt:lpstr>Chi-Square test for categorical data</vt:lpstr>
      <vt:lpstr>Multicollinearity test</vt:lpstr>
      <vt:lpstr>Backward Elimination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12</cp:revision>
  <dcterms:created xsi:type="dcterms:W3CDTF">2020-07-01T02:24:00Z</dcterms:created>
  <dcterms:modified xsi:type="dcterms:W3CDTF">2020-07-03T13:27:18Z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1033-10.2.0.7636</vt:lpwstr>
  </property>
</Properties>
</file>